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0"/>
  </p:notesMasterIdLst>
  <p:handoutMasterIdLst>
    <p:handoutMasterId r:id="rId131"/>
  </p:handoutMasterIdLst>
  <p:sldIdLst>
    <p:sldId id="384" r:id="rId2"/>
    <p:sldId id="261" r:id="rId3"/>
    <p:sldId id="260" r:id="rId4"/>
    <p:sldId id="262" r:id="rId5"/>
    <p:sldId id="263" r:id="rId6"/>
    <p:sldId id="264" r:id="rId7"/>
    <p:sldId id="265" r:id="rId8"/>
    <p:sldId id="266" r:id="rId9"/>
    <p:sldId id="267" r:id="rId10"/>
    <p:sldId id="268" r:id="rId11"/>
    <p:sldId id="269" r:id="rId12"/>
    <p:sldId id="270" r:id="rId13"/>
    <p:sldId id="271" r:id="rId14"/>
    <p:sldId id="272" r:id="rId15"/>
    <p:sldId id="273" r:id="rId16"/>
    <p:sldId id="274" r:id="rId17"/>
    <p:sldId id="275" r:id="rId18"/>
    <p:sldId id="276" r:id="rId19"/>
    <p:sldId id="277" r:id="rId20"/>
    <p:sldId id="278" r:id="rId21"/>
    <p:sldId id="279" r:id="rId22"/>
    <p:sldId id="280" r:id="rId23"/>
    <p:sldId id="281" r:id="rId24"/>
    <p:sldId id="282" r:id="rId25"/>
    <p:sldId id="283" r:id="rId26"/>
    <p:sldId id="284" r:id="rId27"/>
    <p:sldId id="392" r:id="rId28"/>
    <p:sldId id="286" r:id="rId29"/>
    <p:sldId id="385" r:id="rId30"/>
    <p:sldId id="287" r:id="rId31"/>
    <p:sldId id="288" r:id="rId32"/>
    <p:sldId id="289" r:id="rId33"/>
    <p:sldId id="290" r:id="rId34"/>
    <p:sldId id="291" r:id="rId35"/>
    <p:sldId id="292" r:id="rId36"/>
    <p:sldId id="293" r:id="rId37"/>
    <p:sldId id="294" r:id="rId38"/>
    <p:sldId id="386" r:id="rId39"/>
    <p:sldId id="295" r:id="rId40"/>
    <p:sldId id="296" r:id="rId41"/>
    <p:sldId id="297" r:id="rId42"/>
    <p:sldId id="298" r:id="rId43"/>
    <p:sldId id="299" r:id="rId44"/>
    <p:sldId id="300" r:id="rId45"/>
    <p:sldId id="301" r:id="rId46"/>
    <p:sldId id="302" r:id="rId47"/>
    <p:sldId id="303" r:id="rId48"/>
    <p:sldId id="305" r:id="rId49"/>
    <p:sldId id="306" r:id="rId50"/>
    <p:sldId id="307" r:id="rId51"/>
    <p:sldId id="308" r:id="rId52"/>
    <p:sldId id="309" r:id="rId53"/>
    <p:sldId id="310" r:id="rId54"/>
    <p:sldId id="311" r:id="rId55"/>
    <p:sldId id="312" r:id="rId56"/>
    <p:sldId id="313" r:id="rId57"/>
    <p:sldId id="382" r:id="rId58"/>
    <p:sldId id="383" r:id="rId59"/>
    <p:sldId id="314" r:id="rId60"/>
    <p:sldId id="315" r:id="rId61"/>
    <p:sldId id="316" r:id="rId62"/>
    <p:sldId id="317" r:id="rId63"/>
    <p:sldId id="318" r:id="rId64"/>
    <p:sldId id="319" r:id="rId65"/>
    <p:sldId id="387" r:id="rId66"/>
    <p:sldId id="388" r:id="rId67"/>
    <p:sldId id="320" r:id="rId68"/>
    <p:sldId id="321" r:id="rId69"/>
    <p:sldId id="322" r:id="rId70"/>
    <p:sldId id="323" r:id="rId71"/>
    <p:sldId id="324" r:id="rId72"/>
    <p:sldId id="325" r:id="rId73"/>
    <p:sldId id="326" r:id="rId74"/>
    <p:sldId id="327" r:id="rId75"/>
    <p:sldId id="328" r:id="rId76"/>
    <p:sldId id="329" r:id="rId77"/>
    <p:sldId id="330" r:id="rId78"/>
    <p:sldId id="331" r:id="rId79"/>
    <p:sldId id="332" r:id="rId80"/>
    <p:sldId id="333" r:id="rId81"/>
    <p:sldId id="334" r:id="rId82"/>
    <p:sldId id="335" r:id="rId83"/>
    <p:sldId id="389" r:id="rId84"/>
    <p:sldId id="336" r:id="rId85"/>
    <p:sldId id="337" r:id="rId86"/>
    <p:sldId id="338" r:id="rId87"/>
    <p:sldId id="339" r:id="rId88"/>
    <p:sldId id="340" r:id="rId89"/>
    <p:sldId id="341" r:id="rId90"/>
    <p:sldId id="342" r:id="rId91"/>
    <p:sldId id="343" r:id="rId92"/>
    <p:sldId id="344" r:id="rId93"/>
    <p:sldId id="345" r:id="rId94"/>
    <p:sldId id="346" r:id="rId95"/>
    <p:sldId id="347" r:id="rId96"/>
    <p:sldId id="348" r:id="rId97"/>
    <p:sldId id="349" r:id="rId98"/>
    <p:sldId id="350" r:id="rId99"/>
    <p:sldId id="351" r:id="rId100"/>
    <p:sldId id="352" r:id="rId101"/>
    <p:sldId id="353" r:id="rId102"/>
    <p:sldId id="354" r:id="rId103"/>
    <p:sldId id="355" r:id="rId104"/>
    <p:sldId id="356" r:id="rId105"/>
    <p:sldId id="357" r:id="rId106"/>
    <p:sldId id="358" r:id="rId107"/>
    <p:sldId id="359" r:id="rId108"/>
    <p:sldId id="360" r:id="rId109"/>
    <p:sldId id="361" r:id="rId110"/>
    <p:sldId id="362" r:id="rId111"/>
    <p:sldId id="363" r:id="rId112"/>
    <p:sldId id="364" r:id="rId113"/>
    <p:sldId id="365" r:id="rId114"/>
    <p:sldId id="366" r:id="rId115"/>
    <p:sldId id="367" r:id="rId116"/>
    <p:sldId id="368" r:id="rId117"/>
    <p:sldId id="369" r:id="rId118"/>
    <p:sldId id="370" r:id="rId119"/>
    <p:sldId id="371" r:id="rId120"/>
    <p:sldId id="372" r:id="rId121"/>
    <p:sldId id="373" r:id="rId122"/>
    <p:sldId id="374" r:id="rId123"/>
    <p:sldId id="375" r:id="rId124"/>
    <p:sldId id="376" r:id="rId125"/>
    <p:sldId id="377" r:id="rId126"/>
    <p:sldId id="378" r:id="rId127"/>
    <p:sldId id="379" r:id="rId128"/>
    <p:sldId id="390" r:id="rId1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08" userDrawn="1">
          <p15:clr>
            <a:srgbClr val="F26B43"/>
          </p15:clr>
        </p15:guide>
        <p15:guide id="2" pos="288" userDrawn="1">
          <p15:clr>
            <a:srgbClr val="F26B43"/>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FA3"/>
    <a:srgbClr val="D4EAE4"/>
    <a:srgbClr val="00158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838" autoAdjust="0"/>
    <p:restoredTop sz="87572" autoAdjust="0"/>
  </p:normalViewPr>
  <p:slideViewPr>
    <p:cSldViewPr>
      <p:cViewPr varScale="1">
        <p:scale>
          <a:sx n="67" d="100"/>
          <a:sy n="67" d="100"/>
        </p:scale>
        <p:origin x="2034" y="66"/>
      </p:cViewPr>
      <p:guideLst>
        <p:guide orient="horz" pos="1008"/>
        <p:guide pos="288"/>
      </p:guideLst>
    </p:cSldViewPr>
  </p:slideViewPr>
  <p:outlineViewPr>
    <p:cViewPr>
      <p:scale>
        <a:sx n="33" d="100"/>
        <a:sy n="33" d="100"/>
      </p:scale>
      <p:origin x="0" y="90300"/>
    </p:cViewPr>
  </p:outlineViewPr>
  <p:notesTextViewPr>
    <p:cViewPr>
      <p:scale>
        <a:sx n="1" d="1"/>
        <a:sy n="1" d="1"/>
      </p:scale>
      <p:origin x="0" y="0"/>
    </p:cViewPr>
  </p:notesTextViewPr>
  <p:sorterViewPr>
    <p:cViewPr>
      <p:scale>
        <a:sx n="100" d="100"/>
        <a:sy n="100" d="100"/>
      </p:scale>
      <p:origin x="0" y="36756"/>
    </p:cViewPr>
  </p:sorterViewPr>
  <p:notesViewPr>
    <p:cSldViewPr>
      <p:cViewPr varScale="1">
        <p:scale>
          <a:sx n="54" d="100"/>
          <a:sy n="54" d="100"/>
        </p:scale>
        <p:origin x="1794" y="7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theme" Target="theme/theme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notesMaster" Target="notesMasters/notesMaster1.xml"/><Relationship Id="rId135"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handoutMaster" Target="handoutMasters/handout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presProps" Target="pres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D8D874E-E9D5-433B-A149-BDF6BFDD40A8}" type="datetimeFigureOut">
              <a:rPr lang="en-US" smtClean="0"/>
              <a:pPr/>
              <a:t>8/14/2019</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0DCAA22-461C-45B4-A301-BFCA580174EF}" type="slidenum">
              <a:rPr lang="en-US" smtClean="0"/>
              <a:pPr/>
              <a:t>‹#›</a:t>
            </a:fld>
            <a:endParaRPr lang="en-US" dirty="0"/>
          </a:p>
        </p:txBody>
      </p:sp>
    </p:spTree>
    <p:extLst>
      <p:ext uri="{BB962C8B-B14F-4D97-AF65-F5344CB8AC3E}">
        <p14:creationId xmlns:p14="http://schemas.microsoft.com/office/powerpoint/2010/main" val="4901922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051F04-9E25-42C3-8BC5-EC2E8469D95E}" type="datetimeFigureOut">
              <a:rPr lang="en-US" smtClean="0"/>
              <a:pPr/>
              <a:t>8/14/2019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73D6722-9B4D-4E29-B226-C325925A8118}" type="slidenum">
              <a:rPr lang="en-US" smtClean="0"/>
              <a:pPr/>
              <a:t>‹#›</a:t>
            </a:fld>
            <a:endParaRPr lang="en-US" dirty="0"/>
          </a:p>
        </p:txBody>
      </p:sp>
    </p:spTree>
    <p:extLst>
      <p:ext uri="{BB962C8B-B14F-4D97-AF65-F5344CB8AC3E}">
        <p14:creationId xmlns:p14="http://schemas.microsoft.com/office/powerpoint/2010/main" val="352959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bwMode="white">
          <a:xfrm>
            <a:off x="0" y="0"/>
            <a:ext cx="9144000" cy="3886200"/>
          </a:xfrm>
          <a:prstGeom prst="rect">
            <a:avLst/>
          </a:prstGeom>
          <a:solidFill>
            <a:srgbClr val="007FA3"/>
          </a:solidFill>
          <a:ln>
            <a:solidFill>
              <a:srgbClr val="007F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685800" y="762000"/>
            <a:ext cx="7772400" cy="2838451"/>
          </a:xfrm>
        </p:spPr>
        <p:txBody>
          <a:bodyPr anchor="b">
            <a:noAutofit/>
          </a:bodyPr>
          <a:lstStyle>
            <a:lvl1pPr algn="l">
              <a:defRPr sz="3600">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674687" y="3962400"/>
            <a:ext cx="7794626" cy="1752600"/>
          </a:xfrm>
        </p:spPr>
        <p:txBody>
          <a:bodyPr>
            <a:noAutofit/>
          </a:bodyPr>
          <a:lstStyle>
            <a:lvl1pPr marL="0" indent="0" algn="l">
              <a:spcBef>
                <a:spcPts val="0"/>
              </a:spcBef>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12"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pPr/>
              <a:t>8/14/2019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sp>
        <p:nvSpPr>
          <p:cNvPr id="13" name="TextBox 12"/>
          <p:cNvSpPr txBox="1"/>
          <p:nvPr userDrawn="1"/>
        </p:nvSpPr>
        <p:spPr>
          <a:xfrm>
            <a:off x="1502228" y="6429974"/>
            <a:ext cx="6172200" cy="276999"/>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en-US" sz="1200" b="0" kern="1200" dirty="0">
                <a:solidFill>
                  <a:schemeClr val="tx1"/>
                </a:solidFill>
                <a:latin typeface="Verdana"/>
                <a:ea typeface="Verdana" panose="020B0604030504040204" pitchFamily="34" charset="0"/>
                <a:cs typeface="Verdana" panose="020B0604030504040204" pitchFamily="34" charset="0"/>
              </a:rPr>
              <a:t>Copyright © 2020 Pearson Canada Inc.</a:t>
            </a:r>
          </a:p>
        </p:txBody>
      </p:sp>
      <p:pic>
        <p:nvPicPr>
          <p:cNvPr id="14" name="Shape 15" descr="Pearson Logo"/>
          <p:cNvPicPr preferRelativeResize="0"/>
          <p:nvPr userDrawn="1"/>
        </p:nvPicPr>
        <p:blipFill rotWithShape="1">
          <a:blip r:embed="rId2" cstate="print">
            <a:alphaModFix/>
          </a:blip>
          <a:srcRect/>
          <a:stretch/>
        </p:blipFill>
        <p:spPr>
          <a:xfrm>
            <a:off x="443972" y="6429709"/>
            <a:ext cx="917999" cy="279914"/>
          </a:xfrm>
          <a:prstGeom prst="rect">
            <a:avLst/>
          </a:prstGeom>
          <a:noFill/>
          <a:ln>
            <a:noFill/>
          </a:ln>
        </p:spPr>
      </p:pic>
      <p:sp>
        <p:nvSpPr>
          <p:cNvPr id="16" name="Slide Number Placeholder 4"/>
          <p:cNvSpPr txBox="1">
            <a:spLocks/>
          </p:cNvSpPr>
          <p:nvPr userDrawn="1"/>
        </p:nvSpPr>
        <p:spPr>
          <a:xfrm>
            <a:off x="7881256" y="6428232"/>
            <a:ext cx="914400" cy="201168"/>
          </a:xfrm>
          <a:prstGeom prst="rect">
            <a:avLst/>
          </a:prstGeom>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altLang="en-US" sz="1200" b="0" kern="1200" noProof="0" dirty="0">
                <a:solidFill>
                  <a:schemeClr val="tx1"/>
                </a:solidFill>
                <a:latin typeface="Verdana" pitchFamily="34" charset="0"/>
                <a:ea typeface="Verdana" pitchFamily="34" charset="0"/>
                <a:cs typeface="Verdana" pitchFamily="34" charset="0"/>
              </a:rPr>
              <a:t>4 - </a:t>
            </a:r>
            <a:fld id="{876BFF75-7A20-4B22-803D-E5D1449082FD}" type="slidenum">
              <a:rPr lang="en-US" altLang="en-US" sz="1200" b="0" kern="1200" noProof="0" smtClean="0">
                <a:solidFill>
                  <a:schemeClr val="tx1"/>
                </a:solidFill>
                <a:latin typeface="Verdana" pitchFamily="34" charset="0"/>
                <a:ea typeface="Verdana" pitchFamily="34" charset="0"/>
                <a:cs typeface="Verdana"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altLang="en-US" sz="1200" b="0" kern="1200" noProof="0" dirty="0">
              <a:solidFill>
                <a:schemeClr val="tx1"/>
              </a:solidFill>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8879806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hapter Opener">
    <p:spTree>
      <p:nvGrpSpPr>
        <p:cNvPr id="1" name=""/>
        <p:cNvGrpSpPr/>
        <p:nvPr/>
      </p:nvGrpSpPr>
      <p:grpSpPr>
        <a:xfrm>
          <a:off x="0" y="0"/>
          <a:ext cx="0" cy="0"/>
          <a:chOff x="0" y="0"/>
          <a:chExt cx="0" cy="0"/>
        </a:xfrm>
      </p:grpSpPr>
      <p:sp>
        <p:nvSpPr>
          <p:cNvPr id="11" name="Title 10"/>
          <p:cNvSpPr>
            <a:spLocks noGrp="1"/>
          </p:cNvSpPr>
          <p:nvPr>
            <p:ph type="title"/>
          </p:nvPr>
        </p:nvSpPr>
        <p:spPr>
          <a:xfrm>
            <a:off x="457200" y="215372"/>
            <a:ext cx="8229600" cy="622828"/>
          </a:xfrm>
        </p:spPr>
        <p:txBody>
          <a:bodyPr anchor="t"/>
          <a:lstStyle/>
          <a:p>
            <a:r>
              <a:rPr lang="en-US" dirty="0"/>
              <a:t>Click to edit Master title style</a:t>
            </a:r>
          </a:p>
        </p:txBody>
      </p:sp>
      <p:sp>
        <p:nvSpPr>
          <p:cNvPr id="7" name="Text Placeholder 6"/>
          <p:cNvSpPr>
            <a:spLocks noGrp="1"/>
          </p:cNvSpPr>
          <p:nvPr>
            <p:ph type="body" sz="quarter" idx="13" hasCustomPrompt="1"/>
          </p:nvPr>
        </p:nvSpPr>
        <p:spPr>
          <a:xfrm>
            <a:off x="457200" y="903514"/>
            <a:ext cx="8229600" cy="478970"/>
          </a:xfrm>
        </p:spPr>
        <p:txBody>
          <a:bodyPr>
            <a:noAutofit/>
          </a:bodyPr>
          <a:lstStyle>
            <a:lvl1pPr marL="0" indent="0">
              <a:spcBef>
                <a:spcPts val="0"/>
              </a:spcBef>
              <a:buNone/>
              <a:defRPr sz="20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a:t>Add edition here</a:t>
            </a:r>
          </a:p>
        </p:txBody>
      </p:sp>
      <p:sp>
        <p:nvSpPr>
          <p:cNvPr id="9" name="Text Placeholder 8"/>
          <p:cNvSpPr>
            <a:spLocks noGrp="1"/>
          </p:cNvSpPr>
          <p:nvPr>
            <p:ph type="body" sz="quarter" idx="14" hasCustomPrompt="1"/>
          </p:nvPr>
        </p:nvSpPr>
        <p:spPr>
          <a:xfrm>
            <a:off x="5029200" y="1447800"/>
            <a:ext cx="3657600" cy="1600199"/>
          </a:xfrm>
        </p:spPr>
        <p:txBody>
          <a:bodyPr anchor="b">
            <a:noAutofit/>
          </a:bodyPr>
          <a:lstStyle>
            <a:lvl1pPr marL="0" indent="0">
              <a:spcBef>
                <a:spcPts val="0"/>
              </a:spcBef>
              <a:buNone/>
              <a:defRPr sz="3000" baseline="0"/>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dirty="0"/>
              <a:t>Chapter ##</a:t>
            </a:r>
          </a:p>
        </p:txBody>
      </p:sp>
      <p:sp>
        <p:nvSpPr>
          <p:cNvPr id="10" name="Text Placeholder 8"/>
          <p:cNvSpPr>
            <a:spLocks noGrp="1"/>
          </p:cNvSpPr>
          <p:nvPr>
            <p:ph type="body" sz="quarter" idx="15" hasCustomPrompt="1"/>
          </p:nvPr>
        </p:nvSpPr>
        <p:spPr>
          <a:xfrm>
            <a:off x="5029200" y="3200400"/>
            <a:ext cx="3657600" cy="2925763"/>
          </a:xfrm>
        </p:spPr>
        <p:txBody>
          <a:bodyPr>
            <a:noAutofit/>
          </a:bodyPr>
          <a:lstStyle>
            <a:lvl1pPr marL="0" indent="0">
              <a:spcBef>
                <a:spcPts val="0"/>
              </a:spcBef>
              <a:buNone/>
              <a:defRPr sz="2200"/>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dirty="0"/>
              <a:t>Chapter title</a:t>
            </a:r>
          </a:p>
        </p:txBody>
      </p:sp>
      <p:sp>
        <p:nvSpPr>
          <p:cNvPr id="16" name="Footer Placeholder 2"/>
          <p:cNvSpPr>
            <a:spLocks noGrp="1"/>
          </p:cNvSpPr>
          <p:nvPr>
            <p:ph type="ftr" sz="quarter" idx="10"/>
          </p:nvPr>
        </p:nvSpPr>
        <p:spPr>
          <a:xfrm>
            <a:off x="93969" y="6165337"/>
            <a:ext cx="8595360" cy="235463"/>
          </a:xfrm>
        </p:spPr>
        <p:txBody>
          <a:bodyPr/>
          <a:lstStyle/>
          <a:p>
            <a:endParaRPr lang="en-US" dirty="0"/>
          </a:p>
        </p:txBody>
      </p:sp>
      <p:sp>
        <p:nvSpPr>
          <p:cNvPr id="4" name="Date Placeholder 3"/>
          <p:cNvSpPr>
            <a:spLocks noGrp="1"/>
          </p:cNvSpPr>
          <p:nvPr>
            <p:ph type="dt" sz="half" idx="11"/>
          </p:nvPr>
        </p:nvSpPr>
        <p:spPr/>
        <p:txBody>
          <a:bodyPr/>
          <a:lstStyle/>
          <a:p>
            <a:fld id="{A9DF6EFB-3F44-496C-A842-1E0B3D3B975A}" type="datetimeFigureOut">
              <a:rPr lang="en-US" smtClean="0"/>
              <a:pPr/>
              <a:t>8/14/2019</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pic>
        <p:nvPicPr>
          <p:cNvPr id="12" name="Shape 15" descr="Pearson Logo"/>
          <p:cNvPicPr preferRelativeResize="0"/>
          <p:nvPr userDrawn="1"/>
        </p:nvPicPr>
        <p:blipFill rotWithShape="1">
          <a:blip r:embed="rId2" cstate="print">
            <a:alphaModFix/>
          </a:blip>
          <a:srcRect/>
          <a:stretch/>
        </p:blipFill>
        <p:spPr>
          <a:xfrm>
            <a:off x="443972" y="6429709"/>
            <a:ext cx="917999" cy="279914"/>
          </a:xfrm>
          <a:prstGeom prst="rect">
            <a:avLst/>
          </a:prstGeom>
          <a:noFill/>
          <a:ln>
            <a:noFill/>
          </a:ln>
        </p:spPr>
      </p:pic>
      <p:sp>
        <p:nvSpPr>
          <p:cNvPr id="13" name="Slide Number Placeholder 4"/>
          <p:cNvSpPr txBox="1">
            <a:spLocks/>
          </p:cNvSpPr>
          <p:nvPr userDrawn="1"/>
        </p:nvSpPr>
        <p:spPr>
          <a:xfrm>
            <a:off x="7881256" y="6428232"/>
            <a:ext cx="914400" cy="201168"/>
          </a:xfrm>
          <a:prstGeom prst="rect">
            <a:avLst/>
          </a:prstGeom>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altLang="en-US" sz="1200" b="0" kern="1200" noProof="0" dirty="0">
                <a:solidFill>
                  <a:schemeClr val="tx1"/>
                </a:solidFill>
                <a:latin typeface="Verdana" pitchFamily="34" charset="0"/>
                <a:ea typeface="Verdana" pitchFamily="34" charset="0"/>
                <a:cs typeface="Verdana" pitchFamily="34" charset="0"/>
              </a:rPr>
              <a:t>4 - </a:t>
            </a:r>
            <a:fld id="{876BFF75-7A20-4B22-803D-E5D1449082FD}" type="slidenum">
              <a:rPr lang="en-US" altLang="en-US" sz="1200" b="0" kern="1200" noProof="0" smtClean="0">
                <a:solidFill>
                  <a:schemeClr val="tx1"/>
                </a:solidFill>
                <a:latin typeface="Verdana" pitchFamily="34" charset="0"/>
                <a:ea typeface="Verdana" pitchFamily="34" charset="0"/>
                <a:cs typeface="Verdana"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altLang="en-US" sz="1200" b="0" kern="1200" noProof="0" dirty="0">
              <a:solidFill>
                <a:schemeClr val="tx1"/>
              </a:solidFill>
              <a:latin typeface="Verdana" pitchFamily="34" charset="0"/>
              <a:ea typeface="Verdana" pitchFamily="34" charset="0"/>
              <a:cs typeface="Verdana" pitchFamily="34" charset="0"/>
            </a:endParaRPr>
          </a:p>
        </p:txBody>
      </p:sp>
      <p:sp>
        <p:nvSpPr>
          <p:cNvPr id="15" name="TextBox 14"/>
          <p:cNvSpPr txBox="1"/>
          <p:nvPr userDrawn="1"/>
        </p:nvSpPr>
        <p:spPr>
          <a:xfrm>
            <a:off x="1502228" y="6429974"/>
            <a:ext cx="6172200" cy="276999"/>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en-US" sz="1200" b="0" kern="1200" dirty="0">
                <a:solidFill>
                  <a:schemeClr val="tx1"/>
                </a:solidFill>
                <a:latin typeface="Verdana"/>
                <a:ea typeface="Verdana" panose="020B0604030504040204" pitchFamily="34" charset="0"/>
                <a:cs typeface="Verdana" panose="020B0604030504040204" pitchFamily="34" charset="0"/>
              </a:rPr>
              <a:t>Copyright © 2020 Pearson Canada Inc.</a:t>
            </a:r>
          </a:p>
        </p:txBody>
      </p:sp>
    </p:spTree>
    <p:extLst>
      <p:ext uri="{BB962C8B-B14F-4D97-AF65-F5344CB8AC3E}">
        <p14:creationId xmlns:p14="http://schemas.microsoft.com/office/powerpoint/2010/main" val="29810628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Learning Objectives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457200" y="215372"/>
            <a:ext cx="8229600" cy="622828"/>
          </a:xfrm>
        </p:spPr>
        <p:txBody>
          <a:bodyPr anchor="t"/>
          <a:lstStyle/>
          <a:p>
            <a:r>
              <a:rPr lang="en-US" dirty="0"/>
              <a:t>Click to edit Master title style</a:t>
            </a:r>
          </a:p>
        </p:txBody>
      </p:sp>
      <p:sp>
        <p:nvSpPr>
          <p:cNvPr id="7" name="Learning Objectives Placeholder 6"/>
          <p:cNvSpPr>
            <a:spLocks noGrp="1"/>
          </p:cNvSpPr>
          <p:nvPr>
            <p:ph type="body" sz="quarter" idx="13" hasCustomPrompt="1"/>
          </p:nvPr>
        </p:nvSpPr>
        <p:spPr>
          <a:xfrm>
            <a:off x="457200" y="816430"/>
            <a:ext cx="8229600" cy="402770"/>
          </a:xfrm>
        </p:spPr>
        <p:txBody>
          <a:bodyPr>
            <a:noAutofit/>
          </a:bodyPr>
          <a:lstStyle>
            <a:lvl1pPr marL="0" indent="0">
              <a:spcBef>
                <a:spcPts val="0"/>
              </a:spcBef>
              <a:buNone/>
              <a:defRPr sz="16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a:t>Click to add Learning Objective(s)</a:t>
            </a:r>
          </a:p>
        </p:txBody>
      </p:sp>
      <p:sp>
        <p:nvSpPr>
          <p:cNvPr id="9" name="Content Placeholder 8"/>
          <p:cNvSpPr>
            <a:spLocks noGrp="1"/>
          </p:cNvSpPr>
          <p:nvPr>
            <p:ph sz="quarter" idx="14"/>
          </p:nvPr>
        </p:nvSpPr>
        <p:spPr>
          <a:xfrm>
            <a:off x="457200" y="1600200"/>
            <a:ext cx="8229600" cy="4525963"/>
          </a:xfrm>
        </p:spPr>
        <p:txBody>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12" name="Footer Placeholder 2"/>
          <p:cNvSpPr>
            <a:spLocks noGrp="1"/>
          </p:cNvSpPr>
          <p:nvPr>
            <p:ph type="ftr" sz="quarter" idx="10"/>
          </p:nvPr>
        </p:nvSpPr>
        <p:spPr>
          <a:xfrm>
            <a:off x="93969" y="6172200"/>
            <a:ext cx="8595360" cy="235463"/>
          </a:xfrm>
        </p:spPr>
        <p:txBody>
          <a:bodyPr/>
          <a:lstStyle/>
          <a:p>
            <a:endParaRPr lang="en-US" dirty="0"/>
          </a:p>
        </p:txBody>
      </p:sp>
      <p:sp>
        <p:nvSpPr>
          <p:cNvPr id="4" name="Date Placeholder 3"/>
          <p:cNvSpPr>
            <a:spLocks noGrp="1"/>
          </p:cNvSpPr>
          <p:nvPr>
            <p:ph type="dt" sz="half" idx="11"/>
          </p:nvPr>
        </p:nvSpPr>
        <p:spPr/>
        <p:txBody>
          <a:bodyPr/>
          <a:lstStyle/>
          <a:p>
            <a:fld id="{A9DF6EFB-3F44-496C-A842-1E0B3D3B975A}" type="datetimeFigureOut">
              <a:rPr lang="en-US" smtClean="0"/>
              <a:pPr/>
              <a:t>8/14/2019</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1524630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1pPr>
              <a:buClr>
                <a:srgbClr val="007FA3"/>
              </a:buClr>
              <a:buSzPct val="100000"/>
              <a:defRPr sz="2800"/>
            </a:lvl1pPr>
            <a:lvl2pPr>
              <a:buClr>
                <a:srgbClr val="007FA3"/>
              </a:buClr>
              <a:defRPr sz="2400"/>
            </a:lvl2pPr>
            <a:lvl3pPr>
              <a:buClr>
                <a:srgbClr val="007FA3"/>
              </a:buClr>
              <a:defRPr sz="2000"/>
            </a:lvl3pPr>
            <a:lvl4pPr>
              <a:buClr>
                <a:srgbClr val="007FA3"/>
              </a:buClr>
              <a:defRPr sz="2000"/>
            </a:lvl4pPr>
            <a:lvl5pPr>
              <a:buClr>
                <a:srgbClr val="007FA3"/>
              </a:buClr>
              <a:defRPr sz="2000"/>
            </a:lvl5pPr>
            <a:lvl6pPr>
              <a:buClr>
                <a:srgbClr val="007FA3"/>
              </a:buClr>
              <a:defRPr sz="2000"/>
            </a:lvl6pPr>
            <a:lvl7pPr>
              <a:buClr>
                <a:srgbClr val="007FA3"/>
              </a:buClr>
              <a:defRPr sz="2000"/>
            </a:lvl7pPr>
            <a:lvl8pPr>
              <a:buClr>
                <a:srgbClr val="007FA3"/>
              </a:buClr>
              <a:defRPr sz="2000"/>
            </a:lvl8pPr>
            <a:lvl9pPr>
              <a:buClr>
                <a:srgbClr val="007FA3"/>
              </a:buCl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6" name="Footer Placeholder 4"/>
          <p:cNvSpPr>
            <a:spLocks noGrp="1"/>
          </p:cNvSpPr>
          <p:nvPr>
            <p:ph type="ftr" sz="quarter" idx="11"/>
          </p:nvPr>
        </p:nvSpPr>
        <p:spPr>
          <a:xfrm>
            <a:off x="93969" y="6172200"/>
            <a:ext cx="8595360" cy="235463"/>
          </a:xfrm>
        </p:spPr>
        <p:txBody>
          <a:bodyPr/>
          <a:lstStyle/>
          <a:p>
            <a:endParaRPr lang="en-US" dirty="0"/>
          </a:p>
        </p:txBody>
      </p:sp>
      <p:sp>
        <p:nvSpPr>
          <p:cNvPr id="9" name="Date Placeholder 3"/>
          <p:cNvSpPr>
            <a:spLocks noGrp="1"/>
          </p:cNvSpPr>
          <p:nvPr>
            <p:ph type="dt" sz="half" idx="10"/>
          </p:nvPr>
        </p:nvSpPr>
        <p:spPr>
          <a:xfrm>
            <a:off x="6335713" y="113072"/>
            <a:ext cx="2133600" cy="182880"/>
          </a:xfrm>
        </p:spPr>
        <p:txBody>
          <a:bodyPr/>
          <a:lstStyle/>
          <a:p>
            <a:fld id="{A9DF6EFB-3F44-496C-A842-1E0B3D3B975A}" type="datetimeFigureOut">
              <a:rPr lang="en-US" smtClean="0"/>
              <a:pPr/>
              <a:t>8/14/2019</a:t>
            </a:fld>
            <a:endParaRPr lang="en-US" dirty="0"/>
          </a:p>
        </p:txBody>
      </p:sp>
      <p:sp>
        <p:nvSpPr>
          <p:cNvPr id="10" name="Slide Number Placeholder 5"/>
          <p:cNvSpPr>
            <a:spLocks noGrp="1"/>
          </p:cNvSpPr>
          <p:nvPr>
            <p:ph type="sldNum" sz="quarter" idx="12"/>
          </p:nvPr>
        </p:nvSpPr>
        <p:spPr>
          <a:xfrm>
            <a:off x="8469312" y="113072"/>
            <a:ext cx="551783" cy="182880"/>
          </a:xfrm>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2109093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earning Objective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marL="118872" indent="-118872">
              <a:buClr>
                <a:srgbClr val="007FA3"/>
              </a:buClr>
              <a:buSzPct val="25000"/>
              <a:defRPr lang="en-US" sz="2800" kern="1200" dirty="0">
                <a:solidFill>
                  <a:schemeClr val="tx1"/>
                </a:solidFill>
                <a:latin typeface="+mn-lt"/>
                <a:ea typeface="+mn-ea"/>
                <a:cs typeface="+mn-cs"/>
              </a:defRPr>
            </a:lvl1pPr>
            <a:lvl2pPr marL="569913" indent="-285750">
              <a:buClr>
                <a:srgbClr val="007FA3"/>
              </a:buClr>
              <a:defRPr lang="en-US" sz="2400" kern="1200" dirty="0">
                <a:solidFill>
                  <a:schemeClr val="tx1"/>
                </a:solidFill>
                <a:latin typeface="+mn-lt"/>
                <a:ea typeface="+mn-ea"/>
                <a:cs typeface="+mn-cs"/>
              </a:defRPr>
            </a:lvl2pPr>
            <a:lvl3pPr>
              <a:buClr>
                <a:srgbClr val="007FA3"/>
              </a:buClr>
              <a:defRPr sz="2000"/>
            </a:lvl3pPr>
            <a:lvl4pPr>
              <a:buClr>
                <a:srgbClr val="007FA3"/>
              </a:buClr>
              <a:defRPr sz="2000"/>
            </a:lvl4pPr>
            <a:lvl5pPr>
              <a:buClr>
                <a:srgbClr val="007FA3"/>
              </a:buClr>
              <a:defRPr sz="2000"/>
            </a:lvl5pPr>
            <a:lvl6pPr>
              <a:buClr>
                <a:srgbClr val="007FA3"/>
              </a:buClr>
              <a:defRPr sz="2000"/>
            </a:lvl6pPr>
            <a:lvl7pPr>
              <a:buClr>
                <a:srgbClr val="007FA3"/>
              </a:buClr>
              <a:defRPr sz="2000"/>
            </a:lvl7pPr>
            <a:lvl8pPr>
              <a:buClr>
                <a:srgbClr val="007FA3"/>
              </a:buClr>
              <a:defRPr sz="2000"/>
            </a:lvl8pPr>
            <a:lvl9pPr>
              <a:buClr>
                <a:srgbClr val="007FA3"/>
              </a:buClr>
              <a:defRPr sz="2000"/>
            </a:lvl9pPr>
          </a:lstStyle>
          <a:p>
            <a:pPr marL="256032" lvl="0" indent="-256032" algn="l" defTabSz="914400" rtl="0" eaLnBrk="1" latinLnBrk="0" hangingPunct="1">
              <a:spcBef>
                <a:spcPts val="1500"/>
              </a:spcBef>
              <a:buClr>
                <a:srgbClr val="007FA3"/>
              </a:buClr>
              <a:buSzPct val="100000"/>
              <a:buFont typeface="Arial" panose="020B0604020202020204" pitchFamily="34" charset="0"/>
              <a:buChar char="•"/>
            </a:pPr>
            <a:r>
              <a:rPr lang="en-US" dirty="0"/>
              <a:t>Click to edit Master text styles</a:t>
            </a:r>
          </a:p>
          <a:p>
            <a:pPr marL="742950" lvl="1" indent="-285750" algn="l" defTabSz="914400" rtl="0" eaLnBrk="1" latinLnBrk="0" hangingPunct="1">
              <a:spcBef>
                <a:spcPts val="600"/>
              </a:spcBef>
              <a:buClr>
                <a:srgbClr val="007FA3"/>
              </a:buClr>
              <a:buFont typeface="Arial" panose="020B0604020202020204" pitchFamily="34" charset="0"/>
              <a:buChar char="–"/>
            </a:pPr>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10"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pPr/>
              <a:t>8/14/2019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275200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Figure + Caption">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457200" y="228600"/>
            <a:ext cx="8229600" cy="1066800"/>
          </a:xfrm>
        </p:spPr>
        <p:txBody>
          <a:bodyPr anchor="t"/>
          <a:lstStyle>
            <a:lvl1pPr>
              <a:defRPr sz="3400">
                <a:solidFill>
                  <a:srgbClr val="007FA3"/>
                </a:solidFill>
              </a:defRPr>
            </a:lvl1pPr>
          </a:lstStyle>
          <a:p>
            <a:r>
              <a:rPr lang="en-US" dirty="0"/>
              <a:t>Click to add figure number and title</a:t>
            </a:r>
          </a:p>
        </p:txBody>
      </p:sp>
      <p:sp>
        <p:nvSpPr>
          <p:cNvPr id="10" name="Text Placeholder 9"/>
          <p:cNvSpPr>
            <a:spLocks noGrp="1"/>
          </p:cNvSpPr>
          <p:nvPr>
            <p:ph type="body" sz="quarter" idx="13" hasCustomPrompt="1"/>
          </p:nvPr>
        </p:nvSpPr>
        <p:spPr>
          <a:xfrm>
            <a:off x="457200" y="5368160"/>
            <a:ext cx="8229600" cy="916856"/>
          </a:xfrm>
        </p:spPr>
        <p:txBody>
          <a:bodyPr anchor="b"/>
          <a:lstStyle>
            <a:lvl1pPr marL="0" indent="0">
              <a:spcBef>
                <a:spcPts val="0"/>
              </a:spcBef>
              <a:buNone/>
              <a:defRPr sz="8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vl6pPr marL="0" indent="0">
              <a:spcBef>
                <a:spcPts val="0"/>
              </a:spcBef>
              <a:buNone/>
              <a:defRPr sz="1600"/>
            </a:lvl6pPr>
            <a:lvl7pPr marL="0" indent="0">
              <a:spcBef>
                <a:spcPts val="0"/>
              </a:spcBef>
              <a:buNone/>
              <a:defRPr sz="1600"/>
            </a:lvl7pPr>
            <a:lvl8pPr marL="0" indent="0">
              <a:spcBef>
                <a:spcPts val="0"/>
              </a:spcBef>
              <a:buNone/>
              <a:defRPr sz="1600"/>
            </a:lvl8pPr>
            <a:lvl9pPr marL="0" indent="0">
              <a:spcBef>
                <a:spcPts val="0"/>
              </a:spcBef>
              <a:buNone/>
              <a:defRPr sz="1600"/>
            </a:lvl9pPr>
          </a:lstStyle>
          <a:p>
            <a:pPr lvl="0"/>
            <a:r>
              <a:rPr lang="en-US" dirty="0"/>
              <a:t>Click to add caption</a:t>
            </a:r>
          </a:p>
        </p:txBody>
      </p:sp>
      <p:sp>
        <p:nvSpPr>
          <p:cNvPr id="11" name="Footer Placeholder 2"/>
          <p:cNvSpPr>
            <a:spLocks noGrp="1"/>
          </p:cNvSpPr>
          <p:nvPr>
            <p:ph type="ftr" sz="quarter" idx="11"/>
          </p:nvPr>
        </p:nvSpPr>
        <p:spPr>
          <a:xfrm>
            <a:off x="93969" y="6172200"/>
            <a:ext cx="8595360" cy="235463"/>
          </a:xfrm>
        </p:spPr>
        <p:txBody>
          <a:bodyPr/>
          <a:lstStyle/>
          <a:p>
            <a:endParaRPr lang="en-US" dirty="0"/>
          </a:p>
        </p:txBody>
      </p:sp>
      <p:sp>
        <p:nvSpPr>
          <p:cNvPr id="2" name="Date Placeholder 1"/>
          <p:cNvSpPr>
            <a:spLocks noGrp="1"/>
          </p:cNvSpPr>
          <p:nvPr>
            <p:ph type="dt" sz="half" idx="10"/>
          </p:nvPr>
        </p:nvSpPr>
        <p:spPr/>
        <p:txBody>
          <a:bodyPr/>
          <a:lstStyle>
            <a:lvl1pPr>
              <a:defRPr>
                <a:solidFill>
                  <a:schemeClr val="tx1"/>
                </a:solidFill>
              </a:defRPr>
            </a:lvl1pPr>
          </a:lstStyle>
          <a:p>
            <a:fld id="{A9DF6EFB-3F44-496C-A842-1E0B3D3B975A}" type="datetimeFigureOut">
              <a:rPr lang="en-US" smtClean="0"/>
              <a:pPr/>
              <a:t>8/14/2019</a:t>
            </a:fld>
            <a:endParaRPr lang="en-US" dirty="0"/>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200B2350-5261-4F5C-9DF5-EF0D264FC8D2}" type="slidenum">
              <a:rPr lang="en-US" smtClean="0"/>
              <a:pPr/>
              <a:t>‹#›</a:t>
            </a:fld>
            <a:endParaRPr lang="en-US" dirty="0"/>
          </a:p>
        </p:txBody>
      </p:sp>
      <p:sp>
        <p:nvSpPr>
          <p:cNvPr id="13" name="TextBox 12"/>
          <p:cNvSpPr txBox="1"/>
          <p:nvPr userDrawn="1"/>
        </p:nvSpPr>
        <p:spPr>
          <a:xfrm>
            <a:off x="1502228" y="6429974"/>
            <a:ext cx="6172200" cy="276999"/>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en-US" sz="1200" b="0" kern="1200" dirty="0">
                <a:solidFill>
                  <a:schemeClr val="tx1"/>
                </a:solidFill>
                <a:latin typeface="Verdana"/>
                <a:ea typeface="Verdana" panose="020B0604030504040204" pitchFamily="34" charset="0"/>
                <a:cs typeface="Verdana" panose="020B0604030504040204" pitchFamily="34" charset="0"/>
              </a:rPr>
              <a:t>Copyright © 2020 Pearson Canada Inc.</a:t>
            </a:r>
          </a:p>
        </p:txBody>
      </p:sp>
      <p:pic>
        <p:nvPicPr>
          <p:cNvPr id="14" name="Shape 15" descr="Pearson Logo"/>
          <p:cNvPicPr preferRelativeResize="0"/>
          <p:nvPr userDrawn="1"/>
        </p:nvPicPr>
        <p:blipFill rotWithShape="1">
          <a:blip r:embed="rId2" cstate="print">
            <a:alphaModFix/>
          </a:blip>
          <a:srcRect/>
          <a:stretch/>
        </p:blipFill>
        <p:spPr>
          <a:xfrm>
            <a:off x="443972" y="6429709"/>
            <a:ext cx="917999" cy="279914"/>
          </a:xfrm>
          <a:prstGeom prst="rect">
            <a:avLst/>
          </a:prstGeom>
          <a:noFill/>
          <a:ln>
            <a:noFill/>
          </a:ln>
        </p:spPr>
      </p:pic>
      <p:sp>
        <p:nvSpPr>
          <p:cNvPr id="15" name="Slide Number Placeholder 4"/>
          <p:cNvSpPr txBox="1">
            <a:spLocks/>
          </p:cNvSpPr>
          <p:nvPr userDrawn="1"/>
        </p:nvSpPr>
        <p:spPr>
          <a:xfrm>
            <a:off x="7881256" y="6428232"/>
            <a:ext cx="914400" cy="201168"/>
          </a:xfrm>
          <a:prstGeom prst="rect">
            <a:avLst/>
          </a:prstGeom>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altLang="en-US" sz="1200" b="0" kern="1200" noProof="0" dirty="0">
                <a:solidFill>
                  <a:schemeClr val="tx1"/>
                </a:solidFill>
                <a:latin typeface="Verdana" pitchFamily="34" charset="0"/>
                <a:ea typeface="Verdana" pitchFamily="34" charset="0"/>
                <a:cs typeface="Verdana" pitchFamily="34" charset="0"/>
              </a:rPr>
              <a:t>4 - </a:t>
            </a:r>
            <a:fld id="{876BFF75-7A20-4B22-803D-E5D1449082FD}" type="slidenum">
              <a:rPr lang="en-US" altLang="en-US" sz="1200" b="0" kern="1200" noProof="0" smtClean="0">
                <a:solidFill>
                  <a:schemeClr val="tx1"/>
                </a:solidFill>
                <a:latin typeface="Verdana" pitchFamily="34" charset="0"/>
                <a:ea typeface="Verdana" pitchFamily="34" charset="0"/>
                <a:cs typeface="Verdana"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altLang="en-US" sz="1200" b="0" kern="1200" noProof="0" dirty="0">
              <a:solidFill>
                <a:schemeClr val="tx1"/>
              </a:solidFill>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22037960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457200" y="1600200"/>
            <a:ext cx="8229600" cy="2163763"/>
          </a:xfrm>
        </p:spPr>
        <p:txBody>
          <a:bodyPr/>
          <a:lstStyle>
            <a:lvl1pPr>
              <a:defRPr sz="2800"/>
            </a:lvl1pPr>
            <a:lvl2pPr>
              <a:defRPr sz="2400"/>
            </a:lvl2pPr>
            <a:lvl3pPr>
              <a:defRPr sz="2000"/>
            </a:lvl3pPr>
            <a:lvl4pPr>
              <a:defRPr sz="2000"/>
            </a:lvl4pPr>
            <a:lvl5pPr>
              <a:defRPr sz="20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3"/>
          </p:nvPr>
        </p:nvSpPr>
        <p:spPr>
          <a:xfrm>
            <a:off x="457200" y="3962400"/>
            <a:ext cx="8229600" cy="2163763"/>
          </a:xfrm>
        </p:spPr>
        <p:txBody>
          <a:bodyPr/>
          <a:lstStyle>
            <a:lvl1pPr>
              <a:defRPr sz="2800"/>
            </a:lvl1pPr>
            <a:lvl2pPr>
              <a:defRPr sz="2400"/>
            </a:lvl2pPr>
            <a:lvl3pPr>
              <a:defRPr sz="2000"/>
            </a:lvl3pPr>
            <a:lvl4pPr>
              <a:defRPr sz="2000"/>
            </a:lvl4pPr>
            <a:lvl5pPr>
              <a:defRPr sz="20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pPr/>
              <a:t>8/14/2019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31547999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0" y="1447800"/>
            <a:ext cx="7772400" cy="2152651"/>
          </a:xfrm>
        </p:spPr>
        <p:txBody>
          <a:bodyPr anchor="b">
            <a:noAutofit/>
          </a:bodyPr>
          <a:lstStyle>
            <a:lvl1pPr algn="l">
              <a:defRPr sz="3400" b="1" cap="none" baseline="0">
                <a:solidFill>
                  <a:srgbClr val="007FA3"/>
                </a:solidFill>
              </a:defRPr>
            </a:lvl1pPr>
          </a:lstStyle>
          <a:p>
            <a:r>
              <a:rPr lang="en-US" dirty="0"/>
              <a:t>Click to edit Master title style</a:t>
            </a:r>
          </a:p>
        </p:txBody>
      </p:sp>
      <p:sp>
        <p:nvSpPr>
          <p:cNvPr id="3" name="Text Placeholder 2"/>
          <p:cNvSpPr>
            <a:spLocks noGrp="1"/>
          </p:cNvSpPr>
          <p:nvPr>
            <p:ph type="body" idx="1"/>
          </p:nvPr>
        </p:nvSpPr>
        <p:spPr>
          <a:xfrm>
            <a:off x="674687" y="3962400"/>
            <a:ext cx="7794627" cy="1752600"/>
          </a:xfrm>
        </p:spPr>
        <p:txBody>
          <a:bodyPr anchor="t">
            <a:noAutofit/>
          </a:bodyPr>
          <a:lstStyle>
            <a:lvl1pPr marL="0" indent="0">
              <a:spcBef>
                <a:spcPts val="0"/>
              </a:spcBef>
              <a:buNone/>
              <a:defRPr sz="2400">
                <a:solidFill>
                  <a:srgbClr val="007FA3"/>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9"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pPr/>
              <a:t>8/14/2019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37547041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Click to edit Master title style</a:t>
            </a:r>
          </a:p>
        </p:txBody>
      </p:sp>
      <p:sp>
        <p:nvSpPr>
          <p:cNvPr id="9" name="Footer Placeholder 3"/>
          <p:cNvSpPr>
            <a:spLocks noGrp="1"/>
          </p:cNvSpPr>
          <p:nvPr>
            <p:ph type="ftr" sz="quarter" idx="11"/>
          </p:nvPr>
        </p:nvSpPr>
        <p:spPr>
          <a:xfrm>
            <a:off x="93969" y="6172200"/>
            <a:ext cx="8595360" cy="235463"/>
          </a:xfrm>
        </p:spPr>
        <p:txBody>
          <a:bodyPr/>
          <a:lstStyle/>
          <a:p>
            <a:endParaRPr lang="en-US" dirty="0"/>
          </a:p>
        </p:txBody>
      </p:sp>
      <p:sp>
        <p:nvSpPr>
          <p:cNvPr id="3" name="Date Placeholder 2"/>
          <p:cNvSpPr>
            <a:spLocks noGrp="1"/>
          </p:cNvSpPr>
          <p:nvPr>
            <p:ph type="dt" sz="half" idx="10"/>
          </p:nvPr>
        </p:nvSpPr>
        <p:spPr/>
        <p:txBody>
          <a:bodyPr/>
          <a:lstStyle/>
          <a:p>
            <a:fld id="{A9DF6EFB-3F44-496C-A842-1E0B3D3B975A}" type="datetimeFigureOut">
              <a:rPr lang="en-US" smtClean="0"/>
              <a:pPr/>
              <a:t>8/14/2019</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8551265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8" name="Footer Placeholder 2"/>
          <p:cNvSpPr>
            <a:spLocks noGrp="1"/>
          </p:cNvSpPr>
          <p:nvPr>
            <p:ph type="ftr" sz="quarter" idx="11"/>
          </p:nvPr>
        </p:nvSpPr>
        <p:spPr>
          <a:xfrm>
            <a:off x="93969" y="6172200"/>
            <a:ext cx="8595360" cy="235463"/>
          </a:xfrm>
        </p:spPr>
        <p:txBody>
          <a:bodyPr/>
          <a:lstStyle/>
          <a:p>
            <a:endParaRPr lang="en-US" dirty="0"/>
          </a:p>
        </p:txBody>
      </p:sp>
      <p:sp>
        <p:nvSpPr>
          <p:cNvPr id="2" name="Date Placeholder 1"/>
          <p:cNvSpPr>
            <a:spLocks noGrp="1"/>
          </p:cNvSpPr>
          <p:nvPr>
            <p:ph type="dt" sz="half" idx="10"/>
          </p:nvPr>
        </p:nvSpPr>
        <p:spPr/>
        <p:txBody>
          <a:bodyPr/>
          <a:lstStyle>
            <a:lvl1pPr>
              <a:defRPr>
                <a:solidFill>
                  <a:schemeClr val="tx1"/>
                </a:solidFill>
              </a:defRPr>
            </a:lvl1pPr>
          </a:lstStyle>
          <a:p>
            <a:fld id="{A9DF6EFB-3F44-496C-A842-1E0B3D3B975A}" type="datetimeFigureOut">
              <a:rPr lang="en-US" smtClean="0"/>
              <a:pPr/>
              <a:t>8/14/2019</a:t>
            </a:fld>
            <a:endParaRPr lang="en-US" dirty="0"/>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200B2350-5261-4F5C-9DF5-EF0D264FC8D2}" type="slidenum">
              <a:rPr lang="en-US" smtClean="0"/>
              <a:pPr/>
              <a:t>‹#›</a:t>
            </a:fld>
            <a:endParaRPr lang="en-US" dirty="0"/>
          </a:p>
        </p:txBody>
      </p:sp>
      <p:sp>
        <p:nvSpPr>
          <p:cNvPr id="10" name="TextBox 9"/>
          <p:cNvSpPr txBox="1"/>
          <p:nvPr userDrawn="1"/>
        </p:nvSpPr>
        <p:spPr>
          <a:xfrm>
            <a:off x="1502228" y="6429974"/>
            <a:ext cx="6172200" cy="276999"/>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en-US" sz="1200" b="0" kern="1200" dirty="0">
                <a:solidFill>
                  <a:schemeClr val="tx1"/>
                </a:solidFill>
                <a:latin typeface="Verdana"/>
                <a:ea typeface="Verdana" panose="020B0604030504040204" pitchFamily="34" charset="0"/>
                <a:cs typeface="Verdana" panose="020B0604030504040204" pitchFamily="34" charset="0"/>
              </a:rPr>
              <a:t>Copyright © 2020 Pearson Canada Inc.</a:t>
            </a:r>
          </a:p>
        </p:txBody>
      </p:sp>
      <p:pic>
        <p:nvPicPr>
          <p:cNvPr id="11" name="Shape 15" descr="Pearson Logo"/>
          <p:cNvPicPr preferRelativeResize="0"/>
          <p:nvPr userDrawn="1"/>
        </p:nvPicPr>
        <p:blipFill rotWithShape="1">
          <a:blip r:embed="rId2" cstate="print">
            <a:alphaModFix/>
          </a:blip>
          <a:srcRect/>
          <a:stretch/>
        </p:blipFill>
        <p:spPr>
          <a:xfrm>
            <a:off x="443972" y="6429709"/>
            <a:ext cx="917999" cy="279914"/>
          </a:xfrm>
          <a:prstGeom prst="rect">
            <a:avLst/>
          </a:prstGeom>
          <a:noFill/>
          <a:ln>
            <a:noFill/>
          </a:ln>
        </p:spPr>
      </p:pic>
      <p:sp>
        <p:nvSpPr>
          <p:cNvPr id="12" name="Slide Number Placeholder 4"/>
          <p:cNvSpPr txBox="1">
            <a:spLocks/>
          </p:cNvSpPr>
          <p:nvPr userDrawn="1"/>
        </p:nvSpPr>
        <p:spPr>
          <a:xfrm>
            <a:off x="7881256" y="6428232"/>
            <a:ext cx="914400" cy="201168"/>
          </a:xfrm>
          <a:prstGeom prst="rect">
            <a:avLst/>
          </a:prstGeom>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altLang="en-US" sz="1200" b="0" kern="1200" noProof="0" dirty="0">
                <a:solidFill>
                  <a:schemeClr val="tx1"/>
                </a:solidFill>
                <a:latin typeface="Verdana" pitchFamily="34" charset="0"/>
                <a:ea typeface="Verdana" pitchFamily="34" charset="0"/>
                <a:cs typeface="Verdana" pitchFamily="34" charset="0"/>
              </a:rPr>
              <a:t>4 - </a:t>
            </a:r>
            <a:fld id="{876BFF75-7A20-4B22-803D-E5D1449082FD}" type="slidenum">
              <a:rPr lang="en-US" altLang="en-US" sz="1200" b="0" kern="1200" noProof="0" smtClean="0">
                <a:solidFill>
                  <a:schemeClr val="tx1"/>
                </a:solidFill>
                <a:latin typeface="Verdana" pitchFamily="34" charset="0"/>
                <a:ea typeface="Verdana" pitchFamily="34" charset="0"/>
                <a:cs typeface="Verdana"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altLang="en-US" sz="1200" b="0" kern="1200" noProof="0" dirty="0">
              <a:solidFill>
                <a:schemeClr val="tx1"/>
              </a:solidFill>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37111366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9456"/>
            <a:ext cx="8229600" cy="1097280"/>
          </a:xfrm>
        </p:spPr>
        <p:txBody>
          <a:bodyPr/>
          <a:lstStyle/>
          <a:p>
            <a:r>
              <a:rPr lang="en-US" dirty="0"/>
              <a:t>Click to edit Master title style</a:t>
            </a:r>
          </a:p>
        </p:txBody>
      </p:sp>
      <p:sp>
        <p:nvSpPr>
          <p:cNvPr id="16" name="Text Placeholder 15"/>
          <p:cNvSpPr>
            <a:spLocks noGrp="1"/>
          </p:cNvSpPr>
          <p:nvPr>
            <p:ph type="body" sz="quarter" idx="18"/>
          </p:nvPr>
        </p:nvSpPr>
        <p:spPr>
          <a:xfrm>
            <a:off x="457200" y="1457450"/>
            <a:ext cx="8229600" cy="91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2"/>
          <p:cNvSpPr>
            <a:spLocks noGrp="1"/>
          </p:cNvSpPr>
          <p:nvPr>
            <p:ph type="body" idx="1" hasCustomPrompt="1"/>
          </p:nvPr>
        </p:nvSpPr>
        <p:spPr>
          <a:xfrm>
            <a:off x="457200" y="1599180"/>
            <a:ext cx="2560320" cy="1463040"/>
          </a:xfrm>
          <a:solidFill>
            <a:srgbClr val="C5F3FF"/>
          </a:solidFill>
          <a:ln>
            <a:solidFill>
              <a:srgbClr val="007FA3"/>
            </a:solidFill>
          </a:ln>
        </p:spPr>
        <p:txBody>
          <a:bodyPr lIns="91440" tIns="91440" rIns="91440" bIns="91440" anchor="ctr" anchorCtr="0"/>
          <a:lstStyle>
            <a:lvl1pPr marL="0" indent="0" algn="ctr">
              <a:buFont typeface="Arial" pitchFamily="34" charse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Text</a:t>
            </a:r>
          </a:p>
        </p:txBody>
      </p:sp>
      <p:sp>
        <p:nvSpPr>
          <p:cNvPr id="4" name="Content Placeholder 3"/>
          <p:cNvSpPr>
            <a:spLocks noGrp="1"/>
          </p:cNvSpPr>
          <p:nvPr>
            <p:ph sz="half" idx="2" hasCustomPrompt="1"/>
          </p:nvPr>
        </p:nvSpPr>
        <p:spPr>
          <a:xfrm>
            <a:off x="3291114" y="1601940"/>
            <a:ext cx="2560320" cy="1463040"/>
          </a:xfrm>
          <a:solidFill>
            <a:srgbClr val="C5F3FF"/>
          </a:solidFill>
          <a:ln>
            <a:solidFill>
              <a:srgbClr val="007FA3"/>
            </a:solidFill>
          </a:ln>
        </p:spPr>
        <p:txBody>
          <a:bodyPr lIns="91440" tIns="91440" rIns="91440" bIns="91440" anchor="ctr" anchorCtr="0"/>
          <a:lstStyle>
            <a:lvl1pPr algn="ctr">
              <a:buNone/>
              <a:defRPr sz="2200"/>
            </a:lvl1pPr>
            <a:lvl2pPr>
              <a:buNone/>
              <a:defRPr/>
            </a:lvl2pPr>
            <a:lvl3pPr>
              <a:buNone/>
              <a:defRPr/>
            </a:lvl3pPr>
            <a:lvl4pPr>
              <a:buNone/>
              <a:defRPr/>
            </a:lvl4pPr>
            <a:lvl5pPr>
              <a:buNone/>
              <a:defRPr/>
            </a:lvl5pPr>
          </a:lstStyle>
          <a:p>
            <a:pPr lvl="0"/>
            <a:r>
              <a:rPr lang="en-US" dirty="0"/>
              <a:t>Text</a:t>
            </a:r>
          </a:p>
        </p:txBody>
      </p:sp>
      <p:sp>
        <p:nvSpPr>
          <p:cNvPr id="5" name="Text Placeholder 4"/>
          <p:cNvSpPr>
            <a:spLocks noGrp="1"/>
          </p:cNvSpPr>
          <p:nvPr>
            <p:ph type="body" sz="quarter" idx="3" hasCustomPrompt="1"/>
          </p:nvPr>
        </p:nvSpPr>
        <p:spPr>
          <a:xfrm>
            <a:off x="6126480" y="1599180"/>
            <a:ext cx="2560320" cy="1463040"/>
          </a:xfrm>
          <a:solidFill>
            <a:srgbClr val="C5F3FF"/>
          </a:solidFill>
          <a:ln>
            <a:solidFill>
              <a:srgbClr val="007FA3"/>
            </a:solidFill>
          </a:ln>
        </p:spPr>
        <p:txBody>
          <a:bodyPr lIns="91440" tIns="91440" rIns="91440" bIns="91440" anchor="ctr" anchorCtr="0"/>
          <a:lstStyle>
            <a:lvl1pPr marL="0" indent="0" algn="ctr">
              <a:buFont typeface="Arial" pitchFamily="34" charse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Text</a:t>
            </a:r>
          </a:p>
        </p:txBody>
      </p:sp>
      <p:sp>
        <p:nvSpPr>
          <p:cNvPr id="6" name="Content Placeholder 5"/>
          <p:cNvSpPr>
            <a:spLocks noGrp="1"/>
          </p:cNvSpPr>
          <p:nvPr>
            <p:ph sz="quarter" idx="4" hasCustomPrompt="1"/>
          </p:nvPr>
        </p:nvSpPr>
        <p:spPr>
          <a:xfrm>
            <a:off x="457200" y="3175650"/>
            <a:ext cx="2560320" cy="1463040"/>
          </a:xfrm>
          <a:solidFill>
            <a:srgbClr val="C5F3FF"/>
          </a:solidFill>
          <a:ln>
            <a:solidFill>
              <a:srgbClr val="007FA3"/>
            </a:solidFill>
          </a:ln>
        </p:spPr>
        <p:txBody>
          <a:bodyPr lIns="91440" tIns="91440" rIns="91440" bIns="91440" anchor="ctr" anchorCtr="0"/>
          <a:lstStyle>
            <a:lvl1pPr algn="ctr">
              <a:buNone/>
              <a:defRPr sz="2200"/>
            </a:lvl1pPr>
            <a:lvl2pPr>
              <a:buNone/>
              <a:defRPr/>
            </a:lvl2pPr>
            <a:lvl3pPr>
              <a:buNone/>
              <a:defRPr/>
            </a:lvl3pPr>
            <a:lvl4pPr>
              <a:buNone/>
              <a:defRPr/>
            </a:lvl4pPr>
            <a:lvl5pPr>
              <a:buNone/>
              <a:defRPr/>
            </a:lvl5pPr>
          </a:lstStyle>
          <a:p>
            <a:pPr lvl="0"/>
            <a:r>
              <a:rPr lang="en-US" dirty="0"/>
              <a:t>Text</a:t>
            </a:r>
          </a:p>
        </p:txBody>
      </p:sp>
      <p:sp>
        <p:nvSpPr>
          <p:cNvPr id="10" name="Content Placeholder 3"/>
          <p:cNvSpPr>
            <a:spLocks noGrp="1"/>
          </p:cNvSpPr>
          <p:nvPr>
            <p:ph sz="half" idx="13" hasCustomPrompt="1"/>
          </p:nvPr>
        </p:nvSpPr>
        <p:spPr>
          <a:xfrm>
            <a:off x="3300984" y="3175650"/>
            <a:ext cx="2560320" cy="1463040"/>
          </a:xfrm>
          <a:solidFill>
            <a:srgbClr val="C5F3FF"/>
          </a:solidFill>
          <a:ln>
            <a:solidFill>
              <a:srgbClr val="007FA3"/>
            </a:solidFill>
          </a:ln>
        </p:spPr>
        <p:txBody>
          <a:bodyPr lIns="91440" tIns="91440" rIns="91440" bIns="91440" anchor="ctr" anchorCtr="0"/>
          <a:lstStyle>
            <a:lvl1pPr algn="ctr">
              <a:buNone/>
              <a:defRPr sz="2200"/>
            </a:lvl1pPr>
            <a:lvl2pPr>
              <a:buNone/>
              <a:defRPr/>
            </a:lvl2pPr>
            <a:lvl3pPr>
              <a:buNone/>
              <a:defRPr/>
            </a:lvl3pPr>
            <a:lvl4pPr>
              <a:buNone/>
              <a:defRPr/>
            </a:lvl4pPr>
            <a:lvl5pPr>
              <a:buNone/>
              <a:defRPr/>
            </a:lvl5pPr>
          </a:lstStyle>
          <a:p>
            <a:pPr lvl="0"/>
            <a:r>
              <a:rPr lang="en-US" dirty="0"/>
              <a:t>Text</a:t>
            </a:r>
          </a:p>
        </p:txBody>
      </p:sp>
      <p:sp>
        <p:nvSpPr>
          <p:cNvPr id="11" name="Content Placeholder 5"/>
          <p:cNvSpPr>
            <a:spLocks noGrp="1"/>
          </p:cNvSpPr>
          <p:nvPr>
            <p:ph sz="quarter" idx="14" hasCustomPrompt="1"/>
          </p:nvPr>
        </p:nvSpPr>
        <p:spPr>
          <a:xfrm>
            <a:off x="6128658" y="3171876"/>
            <a:ext cx="2560320" cy="1463040"/>
          </a:xfrm>
          <a:solidFill>
            <a:srgbClr val="C5F3FF"/>
          </a:solidFill>
          <a:ln>
            <a:solidFill>
              <a:srgbClr val="007FA3"/>
            </a:solidFill>
          </a:ln>
        </p:spPr>
        <p:txBody>
          <a:bodyPr lIns="91440" tIns="91440" rIns="91440" bIns="91440" anchor="ctr" anchorCtr="0"/>
          <a:lstStyle>
            <a:lvl1pPr algn="ctr">
              <a:buNone/>
              <a:defRPr sz="2200"/>
            </a:lvl1pPr>
            <a:lvl2pPr>
              <a:buNone/>
              <a:defRPr/>
            </a:lvl2pPr>
            <a:lvl3pPr>
              <a:buNone/>
              <a:defRPr/>
            </a:lvl3pPr>
            <a:lvl4pPr>
              <a:buNone/>
              <a:defRPr/>
            </a:lvl4pPr>
            <a:lvl5pPr>
              <a:buNone/>
              <a:defRPr/>
            </a:lvl5pPr>
          </a:lstStyle>
          <a:p>
            <a:pPr lvl="0"/>
            <a:r>
              <a:rPr lang="en-US" dirty="0"/>
              <a:t>Text</a:t>
            </a:r>
          </a:p>
        </p:txBody>
      </p:sp>
      <p:sp>
        <p:nvSpPr>
          <p:cNvPr id="12" name="Content Placeholder 5"/>
          <p:cNvSpPr>
            <a:spLocks noGrp="1"/>
          </p:cNvSpPr>
          <p:nvPr>
            <p:ph sz="quarter" idx="15" hasCustomPrompt="1"/>
          </p:nvPr>
        </p:nvSpPr>
        <p:spPr>
          <a:xfrm>
            <a:off x="457200" y="4761264"/>
            <a:ext cx="2560320" cy="1463040"/>
          </a:xfrm>
          <a:solidFill>
            <a:srgbClr val="C5F3FF"/>
          </a:solidFill>
          <a:ln>
            <a:solidFill>
              <a:srgbClr val="007FA3"/>
            </a:solidFill>
          </a:ln>
        </p:spPr>
        <p:txBody>
          <a:bodyPr lIns="91440" tIns="91440" rIns="91440" bIns="91440" anchor="ctr" anchorCtr="0"/>
          <a:lstStyle>
            <a:lvl1pPr algn="ctr">
              <a:buNone/>
              <a:defRPr sz="2200"/>
            </a:lvl1pPr>
            <a:lvl2pPr>
              <a:buNone/>
              <a:defRPr/>
            </a:lvl2pPr>
            <a:lvl3pPr>
              <a:buNone/>
              <a:defRPr/>
            </a:lvl3pPr>
            <a:lvl4pPr>
              <a:buNone/>
              <a:defRPr/>
            </a:lvl4pPr>
            <a:lvl5pPr>
              <a:buNone/>
              <a:defRPr/>
            </a:lvl5pPr>
          </a:lstStyle>
          <a:p>
            <a:pPr lvl="0"/>
            <a:r>
              <a:rPr lang="en-US" dirty="0"/>
              <a:t>Text</a:t>
            </a:r>
          </a:p>
        </p:txBody>
      </p:sp>
      <p:sp>
        <p:nvSpPr>
          <p:cNvPr id="13" name="Content Placeholder 5"/>
          <p:cNvSpPr>
            <a:spLocks noGrp="1"/>
          </p:cNvSpPr>
          <p:nvPr>
            <p:ph sz="quarter" idx="16" hasCustomPrompt="1"/>
          </p:nvPr>
        </p:nvSpPr>
        <p:spPr>
          <a:xfrm>
            <a:off x="3299388" y="4761264"/>
            <a:ext cx="2560320" cy="1463040"/>
          </a:xfrm>
          <a:solidFill>
            <a:srgbClr val="C5F3FF"/>
          </a:solidFill>
          <a:ln>
            <a:solidFill>
              <a:srgbClr val="007FA3"/>
            </a:solidFill>
          </a:ln>
        </p:spPr>
        <p:txBody>
          <a:bodyPr lIns="91440" tIns="91440" rIns="91440" bIns="91440" anchor="ctr" anchorCtr="0"/>
          <a:lstStyle>
            <a:lvl1pPr algn="ctr">
              <a:buNone/>
              <a:defRPr sz="2200"/>
            </a:lvl1pPr>
            <a:lvl2pPr>
              <a:buNone/>
              <a:defRPr/>
            </a:lvl2pPr>
            <a:lvl3pPr>
              <a:buNone/>
              <a:defRPr/>
            </a:lvl3pPr>
            <a:lvl4pPr>
              <a:buNone/>
              <a:defRPr/>
            </a:lvl4pPr>
            <a:lvl5pPr>
              <a:buNone/>
              <a:defRPr/>
            </a:lvl5pPr>
          </a:lstStyle>
          <a:p>
            <a:pPr lvl="0"/>
            <a:r>
              <a:rPr lang="en-US" dirty="0"/>
              <a:t>Text</a:t>
            </a:r>
          </a:p>
        </p:txBody>
      </p:sp>
      <p:sp>
        <p:nvSpPr>
          <p:cNvPr id="14" name="Content Placeholder 5"/>
          <p:cNvSpPr>
            <a:spLocks noGrp="1"/>
          </p:cNvSpPr>
          <p:nvPr>
            <p:ph sz="quarter" idx="17" hasCustomPrompt="1"/>
          </p:nvPr>
        </p:nvSpPr>
        <p:spPr>
          <a:xfrm>
            <a:off x="6128658" y="4764312"/>
            <a:ext cx="2560320" cy="1463040"/>
          </a:xfrm>
          <a:solidFill>
            <a:srgbClr val="C5F3FF"/>
          </a:solidFill>
          <a:ln>
            <a:solidFill>
              <a:srgbClr val="007FA3"/>
            </a:solidFill>
          </a:ln>
        </p:spPr>
        <p:txBody>
          <a:bodyPr lIns="91440" tIns="91440" rIns="91440" bIns="91440" anchor="ctr" anchorCtr="0"/>
          <a:lstStyle>
            <a:lvl1pPr algn="ctr">
              <a:buNone/>
              <a:defRPr sz="2200"/>
            </a:lvl1pPr>
            <a:lvl2pPr>
              <a:buNone/>
              <a:defRPr/>
            </a:lvl2pPr>
            <a:lvl3pPr>
              <a:buNone/>
              <a:defRPr/>
            </a:lvl3pPr>
            <a:lvl4pPr>
              <a:buNone/>
              <a:defRPr/>
            </a:lvl4pPr>
            <a:lvl5pPr>
              <a:buNone/>
              <a:defRPr/>
            </a:lvl5pPr>
          </a:lstStyle>
          <a:p>
            <a:pPr lvl="0"/>
            <a:r>
              <a:rPr lang="en-US" dirty="0"/>
              <a:t>Text</a:t>
            </a:r>
          </a:p>
        </p:txBody>
      </p:sp>
      <p:sp>
        <p:nvSpPr>
          <p:cNvPr id="8" name="Footer Placeholder 7"/>
          <p:cNvSpPr>
            <a:spLocks noGrp="1"/>
          </p:cNvSpPr>
          <p:nvPr>
            <p:ph type="ftr" sz="quarter" idx="11"/>
          </p:nvPr>
        </p:nvSpPr>
        <p:spPr/>
        <p:txBody>
          <a:bodyPr/>
          <a:lstStyle>
            <a:lvl1pPr>
              <a:buFont typeface="Arial" pitchFamily="34" charset="0"/>
              <a:buNone/>
              <a:defRPr/>
            </a:lvl1pPr>
          </a:lstStyle>
          <a:p>
            <a:endParaRPr lang="en-US"/>
          </a:p>
        </p:txBody>
      </p:sp>
      <p:sp>
        <p:nvSpPr>
          <p:cNvPr id="7" name="Date Placeholder 6"/>
          <p:cNvSpPr>
            <a:spLocks noGrp="1"/>
          </p:cNvSpPr>
          <p:nvPr>
            <p:ph type="dt" sz="half" idx="10"/>
          </p:nvPr>
        </p:nvSpPr>
        <p:spPr/>
        <p:txBody>
          <a:bodyPr/>
          <a:lstStyle/>
          <a:p>
            <a:fld id="{E0DBC1D4-5704-45BB-BA8B-9B7E98161C8B}" type="datetimeFigureOut">
              <a:rPr lang="en-US" smtClean="0"/>
              <a:pPr/>
              <a:t>8/14/2019</a:t>
            </a:fld>
            <a:endParaRPr lang="en-US"/>
          </a:p>
        </p:txBody>
      </p:sp>
      <p:sp>
        <p:nvSpPr>
          <p:cNvPr id="9" name="Slide Number Placeholder 8"/>
          <p:cNvSpPr>
            <a:spLocks noGrp="1"/>
          </p:cNvSpPr>
          <p:nvPr>
            <p:ph type="sldNum" sz="quarter" idx="12"/>
          </p:nvPr>
        </p:nvSpPr>
        <p:spPr/>
        <p:txBody>
          <a:bodyPr/>
          <a:lstStyle/>
          <a:p>
            <a:fld id="{4C404A2B-EE51-41D7-B879-F8E5E9C51050}" type="slidenum">
              <a:rPr lang="en-US" smtClean="0"/>
              <a:pPr/>
              <a:t>‹#›</a:t>
            </a:fld>
            <a:endParaRPr lang="en-US"/>
          </a:p>
        </p:txBody>
      </p:sp>
    </p:spTree>
    <p:extLst>
      <p:ext uri="{BB962C8B-B14F-4D97-AF65-F5344CB8AC3E}">
        <p14:creationId xmlns:p14="http://schemas.microsoft.com/office/powerpoint/2010/main" val="21277165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1pPr>
              <a:buClr>
                <a:srgbClr val="007FA3"/>
              </a:buClr>
              <a:buSzPct val="100000"/>
              <a:defRPr sz="2800"/>
            </a:lvl1pPr>
            <a:lvl2pPr>
              <a:buClr>
                <a:srgbClr val="007FA3"/>
              </a:buClr>
              <a:defRPr sz="2400"/>
            </a:lvl2pPr>
            <a:lvl3pPr>
              <a:buClr>
                <a:srgbClr val="007FA3"/>
              </a:buClr>
              <a:defRPr sz="2000"/>
            </a:lvl3pPr>
            <a:lvl4pPr>
              <a:buClr>
                <a:srgbClr val="007FA3"/>
              </a:buClr>
              <a:defRPr sz="2000"/>
            </a:lvl4pPr>
            <a:lvl5pPr>
              <a:buClr>
                <a:srgbClr val="007FA3"/>
              </a:buClr>
              <a:defRPr sz="2000"/>
            </a:lvl5pPr>
            <a:lvl6pPr>
              <a:buClr>
                <a:srgbClr val="007FA3"/>
              </a:buClr>
              <a:defRPr sz="2000"/>
            </a:lvl6pPr>
            <a:lvl7pPr>
              <a:buClr>
                <a:srgbClr val="007FA3"/>
              </a:buClr>
              <a:defRPr sz="2000"/>
            </a:lvl7pPr>
            <a:lvl8pPr>
              <a:buClr>
                <a:srgbClr val="007FA3"/>
              </a:buClr>
              <a:defRPr sz="2000"/>
            </a:lvl8pPr>
            <a:lvl9pPr>
              <a:buClr>
                <a:srgbClr val="007FA3"/>
              </a:buCl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6" name="Footer Placeholder 4"/>
          <p:cNvSpPr>
            <a:spLocks noGrp="1"/>
          </p:cNvSpPr>
          <p:nvPr>
            <p:ph type="ftr" sz="quarter" idx="11"/>
          </p:nvPr>
        </p:nvSpPr>
        <p:spPr>
          <a:xfrm>
            <a:off x="93969" y="6172200"/>
            <a:ext cx="8595360" cy="235463"/>
          </a:xfrm>
        </p:spPr>
        <p:txBody>
          <a:bodyPr/>
          <a:lstStyle/>
          <a:p>
            <a:endParaRPr lang="en-US" dirty="0"/>
          </a:p>
        </p:txBody>
      </p:sp>
      <p:sp>
        <p:nvSpPr>
          <p:cNvPr id="9" name="Date Placeholder 3"/>
          <p:cNvSpPr>
            <a:spLocks noGrp="1"/>
          </p:cNvSpPr>
          <p:nvPr>
            <p:ph type="dt" sz="half" idx="10"/>
          </p:nvPr>
        </p:nvSpPr>
        <p:spPr>
          <a:xfrm>
            <a:off x="6335713" y="113072"/>
            <a:ext cx="2133600" cy="182880"/>
          </a:xfrm>
        </p:spPr>
        <p:txBody>
          <a:bodyPr/>
          <a:lstStyle/>
          <a:p>
            <a:fld id="{A9DF6EFB-3F44-496C-A842-1E0B3D3B975A}" type="datetimeFigureOut">
              <a:rPr lang="en-US" smtClean="0"/>
              <a:pPr/>
              <a:t>8/14/2019</a:t>
            </a:fld>
            <a:endParaRPr lang="en-US" dirty="0"/>
          </a:p>
        </p:txBody>
      </p:sp>
      <p:sp>
        <p:nvSpPr>
          <p:cNvPr id="10" name="Slide Number Placeholder 5"/>
          <p:cNvSpPr>
            <a:spLocks noGrp="1"/>
          </p:cNvSpPr>
          <p:nvPr>
            <p:ph type="sldNum" sz="quarter" idx="12"/>
          </p:nvPr>
        </p:nvSpPr>
        <p:spPr>
          <a:xfrm>
            <a:off x="8469312" y="113072"/>
            <a:ext cx="551783" cy="182880"/>
          </a:xfrm>
        </p:spPr>
        <p:txBody>
          <a:bodyPr/>
          <a:lstStyle/>
          <a:p>
            <a:fld id="{200B2350-5261-4F5C-9DF5-EF0D264FC8D2}" type="slidenum">
              <a:rPr lang="en-US" smtClean="0"/>
              <a:pPr/>
              <a:t>‹#›</a:t>
            </a:fld>
            <a:endParaRPr lang="en-US" dirty="0"/>
          </a:p>
        </p:txBody>
      </p:sp>
      <p:sp>
        <p:nvSpPr>
          <p:cNvPr id="11" name="Text Placeholder 2"/>
          <p:cNvSpPr>
            <a:spLocks noGrp="1"/>
          </p:cNvSpPr>
          <p:nvPr>
            <p:ph type="body" idx="13" hasCustomPrompt="1"/>
          </p:nvPr>
        </p:nvSpPr>
        <p:spPr>
          <a:xfrm>
            <a:off x="6126480" y="1600200"/>
            <a:ext cx="2560320" cy="1463040"/>
          </a:xfrm>
          <a:solidFill>
            <a:srgbClr val="C5F3FF"/>
          </a:solidFill>
          <a:ln>
            <a:solidFill>
              <a:srgbClr val="007FA3"/>
            </a:solidFill>
          </a:ln>
        </p:spPr>
        <p:txBody>
          <a:bodyPr lIns="91440" tIns="91440" rIns="91440" bIns="91440" anchor="ctr" anchorCtr="0"/>
          <a:lstStyle>
            <a:lvl1pPr marL="0" indent="0" algn="ctr">
              <a:buFont typeface="Arial" pitchFamily="34" charse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Text</a:t>
            </a:r>
          </a:p>
        </p:txBody>
      </p:sp>
      <p:sp>
        <p:nvSpPr>
          <p:cNvPr id="12" name="Content Placeholder 3"/>
          <p:cNvSpPr>
            <a:spLocks noGrp="1"/>
          </p:cNvSpPr>
          <p:nvPr>
            <p:ph sz="half" idx="2" hasCustomPrompt="1"/>
          </p:nvPr>
        </p:nvSpPr>
        <p:spPr>
          <a:xfrm>
            <a:off x="457200" y="1600200"/>
            <a:ext cx="2560320" cy="1463040"/>
          </a:xfrm>
          <a:solidFill>
            <a:srgbClr val="C5F3FF"/>
          </a:solidFill>
          <a:ln>
            <a:solidFill>
              <a:srgbClr val="007FA3"/>
            </a:solidFill>
          </a:ln>
        </p:spPr>
        <p:txBody>
          <a:bodyPr lIns="91440" tIns="91440" rIns="91440" bIns="91440" anchor="ctr" anchorCtr="0"/>
          <a:lstStyle>
            <a:lvl1pPr algn="ctr">
              <a:buNone/>
              <a:defRPr sz="2200"/>
            </a:lvl1pPr>
            <a:lvl2pPr>
              <a:buNone/>
              <a:defRPr/>
            </a:lvl2pPr>
            <a:lvl3pPr>
              <a:buNone/>
              <a:defRPr/>
            </a:lvl3pPr>
            <a:lvl4pPr>
              <a:buNone/>
              <a:defRPr/>
            </a:lvl4pPr>
            <a:lvl5pPr>
              <a:buNone/>
              <a:defRPr/>
            </a:lvl5pPr>
          </a:lstStyle>
          <a:p>
            <a:pPr lvl="0"/>
            <a:r>
              <a:rPr lang="en-US" dirty="0"/>
              <a:t>Text</a:t>
            </a:r>
          </a:p>
        </p:txBody>
      </p:sp>
      <p:sp>
        <p:nvSpPr>
          <p:cNvPr id="13" name="Text Placeholder 4"/>
          <p:cNvSpPr>
            <a:spLocks noGrp="1"/>
          </p:cNvSpPr>
          <p:nvPr>
            <p:ph type="body" sz="quarter" idx="3" hasCustomPrompt="1"/>
          </p:nvPr>
        </p:nvSpPr>
        <p:spPr>
          <a:xfrm>
            <a:off x="3291840" y="1599180"/>
            <a:ext cx="2560320" cy="1463040"/>
          </a:xfrm>
          <a:solidFill>
            <a:srgbClr val="C5F3FF"/>
          </a:solidFill>
          <a:ln>
            <a:solidFill>
              <a:srgbClr val="007FA3"/>
            </a:solidFill>
          </a:ln>
        </p:spPr>
        <p:txBody>
          <a:bodyPr lIns="91440" tIns="91440" rIns="91440" bIns="91440" anchor="ctr" anchorCtr="0"/>
          <a:lstStyle>
            <a:lvl1pPr marL="0" indent="0" algn="ctr">
              <a:buFont typeface="Arial" pitchFamily="34" charse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Text</a:t>
            </a:r>
          </a:p>
        </p:txBody>
      </p:sp>
    </p:spTree>
    <p:extLst>
      <p:ext uri="{BB962C8B-B14F-4D97-AF65-F5344CB8AC3E}">
        <p14:creationId xmlns:p14="http://schemas.microsoft.com/office/powerpoint/2010/main" val="12109093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and 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457200" y="1600200"/>
            <a:ext cx="8229600" cy="2163763"/>
          </a:xfrm>
        </p:spPr>
        <p:txBody>
          <a:bodyPr/>
          <a:lstStyle>
            <a:lvl1pPr>
              <a:defRPr sz="2800"/>
            </a:lvl1pPr>
            <a:lvl2pPr>
              <a:defRPr sz="2400"/>
            </a:lvl2pPr>
            <a:lvl3pPr>
              <a:defRPr sz="2000"/>
            </a:lvl3pPr>
            <a:lvl4pPr>
              <a:defRPr sz="2000"/>
            </a:lvl4pPr>
            <a:lvl5pPr>
              <a:defRPr sz="20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3"/>
          </p:nvPr>
        </p:nvSpPr>
        <p:spPr>
          <a:xfrm>
            <a:off x="457200" y="3962400"/>
            <a:ext cx="8229600" cy="2163763"/>
          </a:xfrm>
        </p:spPr>
        <p:txBody>
          <a:bodyPr/>
          <a:lstStyle>
            <a:lvl1pPr>
              <a:defRPr sz="2800"/>
            </a:lvl1pPr>
            <a:lvl2pPr>
              <a:defRPr sz="2400"/>
            </a:lvl2pPr>
            <a:lvl3pPr>
              <a:defRPr sz="2000"/>
            </a:lvl3pPr>
            <a:lvl4pPr>
              <a:defRPr sz="2000"/>
            </a:lvl4pPr>
            <a:lvl5pPr>
              <a:defRPr sz="20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pPr/>
              <a:t>8/14/2019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sp>
        <p:nvSpPr>
          <p:cNvPr id="16" name="Text Placeholder 2"/>
          <p:cNvSpPr>
            <a:spLocks noGrp="1"/>
          </p:cNvSpPr>
          <p:nvPr>
            <p:ph type="body" idx="14" hasCustomPrompt="1"/>
          </p:nvPr>
        </p:nvSpPr>
        <p:spPr>
          <a:xfrm>
            <a:off x="6126480" y="1600200"/>
            <a:ext cx="2560320" cy="1463040"/>
          </a:xfrm>
          <a:solidFill>
            <a:srgbClr val="C5F3FF"/>
          </a:solidFill>
          <a:ln>
            <a:solidFill>
              <a:srgbClr val="007FA3"/>
            </a:solidFill>
          </a:ln>
        </p:spPr>
        <p:txBody>
          <a:bodyPr lIns="91440" tIns="91440" rIns="91440" bIns="91440" anchor="ctr" anchorCtr="0"/>
          <a:lstStyle>
            <a:lvl1pPr marL="0" indent="0" algn="ctr">
              <a:buFont typeface="Arial" pitchFamily="34" charse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Text</a:t>
            </a:r>
          </a:p>
        </p:txBody>
      </p:sp>
      <p:sp>
        <p:nvSpPr>
          <p:cNvPr id="17" name="Content Placeholder 3"/>
          <p:cNvSpPr>
            <a:spLocks noGrp="1"/>
          </p:cNvSpPr>
          <p:nvPr>
            <p:ph sz="half" idx="2" hasCustomPrompt="1"/>
          </p:nvPr>
        </p:nvSpPr>
        <p:spPr>
          <a:xfrm>
            <a:off x="457200" y="1600200"/>
            <a:ext cx="2560320" cy="1463040"/>
          </a:xfrm>
          <a:solidFill>
            <a:srgbClr val="C5F3FF"/>
          </a:solidFill>
          <a:ln>
            <a:solidFill>
              <a:srgbClr val="007FA3"/>
            </a:solidFill>
          </a:ln>
        </p:spPr>
        <p:txBody>
          <a:bodyPr lIns="91440" tIns="91440" rIns="91440" bIns="91440" anchor="ctr" anchorCtr="0"/>
          <a:lstStyle>
            <a:lvl1pPr algn="ctr">
              <a:buNone/>
              <a:defRPr sz="2200"/>
            </a:lvl1pPr>
            <a:lvl2pPr>
              <a:buNone/>
              <a:defRPr/>
            </a:lvl2pPr>
            <a:lvl3pPr>
              <a:buNone/>
              <a:defRPr/>
            </a:lvl3pPr>
            <a:lvl4pPr>
              <a:buNone/>
              <a:defRPr/>
            </a:lvl4pPr>
            <a:lvl5pPr>
              <a:buNone/>
              <a:defRPr/>
            </a:lvl5pPr>
          </a:lstStyle>
          <a:p>
            <a:pPr lvl="0"/>
            <a:r>
              <a:rPr lang="en-US" dirty="0"/>
              <a:t>Text</a:t>
            </a:r>
          </a:p>
        </p:txBody>
      </p:sp>
      <p:sp>
        <p:nvSpPr>
          <p:cNvPr id="18" name="Text Placeholder 4"/>
          <p:cNvSpPr>
            <a:spLocks noGrp="1"/>
          </p:cNvSpPr>
          <p:nvPr>
            <p:ph type="body" sz="quarter" idx="3" hasCustomPrompt="1"/>
          </p:nvPr>
        </p:nvSpPr>
        <p:spPr>
          <a:xfrm>
            <a:off x="3291840" y="1599180"/>
            <a:ext cx="2560320" cy="1463040"/>
          </a:xfrm>
          <a:solidFill>
            <a:srgbClr val="C5F3FF"/>
          </a:solidFill>
          <a:ln>
            <a:solidFill>
              <a:srgbClr val="007FA3"/>
            </a:solidFill>
          </a:ln>
        </p:spPr>
        <p:txBody>
          <a:bodyPr lIns="91440" tIns="91440" rIns="91440" bIns="91440" anchor="ctr" anchorCtr="0"/>
          <a:lstStyle>
            <a:lvl1pPr marL="0" indent="0" algn="ctr">
              <a:buFont typeface="Arial" pitchFamily="34" charse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Text</a:t>
            </a:r>
          </a:p>
        </p:txBody>
      </p:sp>
    </p:spTree>
    <p:extLst>
      <p:ext uri="{BB962C8B-B14F-4D97-AF65-F5344CB8AC3E}">
        <p14:creationId xmlns:p14="http://schemas.microsoft.com/office/powerpoint/2010/main" val="31547999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1_Figure + Caption">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457200" y="228600"/>
            <a:ext cx="8229600" cy="1066800"/>
          </a:xfrm>
        </p:spPr>
        <p:txBody>
          <a:bodyPr anchor="t"/>
          <a:lstStyle>
            <a:lvl1pPr>
              <a:defRPr sz="3400">
                <a:solidFill>
                  <a:srgbClr val="007FA3"/>
                </a:solidFill>
              </a:defRPr>
            </a:lvl1pPr>
          </a:lstStyle>
          <a:p>
            <a:r>
              <a:rPr lang="en-US" dirty="0"/>
              <a:t>Click to add figure number and title</a:t>
            </a:r>
          </a:p>
        </p:txBody>
      </p:sp>
      <p:sp>
        <p:nvSpPr>
          <p:cNvPr id="10" name="Text Placeholder 9"/>
          <p:cNvSpPr>
            <a:spLocks noGrp="1"/>
          </p:cNvSpPr>
          <p:nvPr>
            <p:ph type="body" sz="quarter" idx="13" hasCustomPrompt="1"/>
          </p:nvPr>
        </p:nvSpPr>
        <p:spPr>
          <a:xfrm>
            <a:off x="457200" y="5368160"/>
            <a:ext cx="8229600" cy="916856"/>
          </a:xfrm>
        </p:spPr>
        <p:txBody>
          <a:bodyPr anchor="b"/>
          <a:lstStyle>
            <a:lvl1pPr marL="0" indent="0">
              <a:spcBef>
                <a:spcPts val="0"/>
              </a:spcBef>
              <a:buNone/>
              <a:defRPr sz="8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vl6pPr marL="0" indent="0">
              <a:spcBef>
                <a:spcPts val="0"/>
              </a:spcBef>
              <a:buNone/>
              <a:defRPr sz="1600"/>
            </a:lvl6pPr>
            <a:lvl7pPr marL="0" indent="0">
              <a:spcBef>
                <a:spcPts val="0"/>
              </a:spcBef>
              <a:buNone/>
              <a:defRPr sz="1600"/>
            </a:lvl7pPr>
            <a:lvl8pPr marL="0" indent="0">
              <a:spcBef>
                <a:spcPts val="0"/>
              </a:spcBef>
              <a:buNone/>
              <a:defRPr sz="1600"/>
            </a:lvl8pPr>
            <a:lvl9pPr marL="0" indent="0">
              <a:spcBef>
                <a:spcPts val="0"/>
              </a:spcBef>
              <a:buNone/>
              <a:defRPr sz="1600"/>
            </a:lvl9pPr>
          </a:lstStyle>
          <a:p>
            <a:pPr lvl="0"/>
            <a:r>
              <a:rPr lang="en-US" dirty="0"/>
              <a:t>Click to add caption</a:t>
            </a:r>
          </a:p>
        </p:txBody>
      </p:sp>
      <p:sp>
        <p:nvSpPr>
          <p:cNvPr id="11" name="Footer Placeholder 2"/>
          <p:cNvSpPr>
            <a:spLocks noGrp="1"/>
          </p:cNvSpPr>
          <p:nvPr>
            <p:ph type="ftr" sz="quarter" idx="11"/>
          </p:nvPr>
        </p:nvSpPr>
        <p:spPr>
          <a:xfrm>
            <a:off x="93969" y="6172200"/>
            <a:ext cx="8595360" cy="235463"/>
          </a:xfrm>
        </p:spPr>
        <p:txBody>
          <a:bodyPr/>
          <a:lstStyle/>
          <a:p>
            <a:endParaRPr lang="en-US" dirty="0"/>
          </a:p>
        </p:txBody>
      </p:sp>
      <p:sp>
        <p:nvSpPr>
          <p:cNvPr id="2" name="Date Placeholder 1"/>
          <p:cNvSpPr>
            <a:spLocks noGrp="1"/>
          </p:cNvSpPr>
          <p:nvPr>
            <p:ph type="dt" sz="half" idx="10"/>
          </p:nvPr>
        </p:nvSpPr>
        <p:spPr/>
        <p:txBody>
          <a:bodyPr/>
          <a:lstStyle>
            <a:lvl1pPr>
              <a:defRPr>
                <a:solidFill>
                  <a:schemeClr val="tx1"/>
                </a:solidFill>
              </a:defRPr>
            </a:lvl1pPr>
          </a:lstStyle>
          <a:p>
            <a:fld id="{A9DF6EFB-3F44-496C-A842-1E0B3D3B975A}" type="datetimeFigureOut">
              <a:rPr lang="en-US" smtClean="0"/>
              <a:pPr/>
              <a:t>8/14/2019</a:t>
            </a:fld>
            <a:endParaRPr lang="en-US" dirty="0"/>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200B2350-5261-4F5C-9DF5-EF0D264FC8D2}" type="slidenum">
              <a:rPr lang="en-US" smtClean="0"/>
              <a:pPr/>
              <a:t>‹#›</a:t>
            </a:fld>
            <a:endParaRPr lang="en-US" dirty="0"/>
          </a:p>
        </p:txBody>
      </p:sp>
      <p:sp>
        <p:nvSpPr>
          <p:cNvPr id="12" name="Text Placeholder 2"/>
          <p:cNvSpPr>
            <a:spLocks noGrp="1"/>
          </p:cNvSpPr>
          <p:nvPr>
            <p:ph type="body" idx="14" hasCustomPrompt="1"/>
          </p:nvPr>
        </p:nvSpPr>
        <p:spPr>
          <a:xfrm>
            <a:off x="6126480" y="1600200"/>
            <a:ext cx="2560320" cy="1463040"/>
          </a:xfrm>
          <a:solidFill>
            <a:srgbClr val="C5F3FF"/>
          </a:solidFill>
          <a:ln>
            <a:solidFill>
              <a:srgbClr val="007FA3"/>
            </a:solidFill>
          </a:ln>
        </p:spPr>
        <p:txBody>
          <a:bodyPr lIns="91440" tIns="91440" rIns="91440" bIns="91440" anchor="ctr" anchorCtr="0"/>
          <a:lstStyle>
            <a:lvl1pPr marL="0" indent="0" algn="ctr">
              <a:buFont typeface="Arial" pitchFamily="34" charse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Text</a:t>
            </a:r>
          </a:p>
        </p:txBody>
      </p:sp>
      <p:sp>
        <p:nvSpPr>
          <p:cNvPr id="13" name="Content Placeholder 3"/>
          <p:cNvSpPr>
            <a:spLocks noGrp="1"/>
          </p:cNvSpPr>
          <p:nvPr>
            <p:ph sz="half" idx="2" hasCustomPrompt="1"/>
          </p:nvPr>
        </p:nvSpPr>
        <p:spPr>
          <a:xfrm>
            <a:off x="457200" y="1600200"/>
            <a:ext cx="2560320" cy="1463040"/>
          </a:xfrm>
          <a:solidFill>
            <a:srgbClr val="C5F3FF"/>
          </a:solidFill>
          <a:ln>
            <a:solidFill>
              <a:srgbClr val="007FA3"/>
            </a:solidFill>
          </a:ln>
        </p:spPr>
        <p:txBody>
          <a:bodyPr lIns="91440" tIns="91440" rIns="91440" bIns="91440" anchor="ctr" anchorCtr="0"/>
          <a:lstStyle>
            <a:lvl1pPr algn="ctr">
              <a:buNone/>
              <a:defRPr sz="2200"/>
            </a:lvl1pPr>
            <a:lvl2pPr>
              <a:buNone/>
              <a:defRPr/>
            </a:lvl2pPr>
            <a:lvl3pPr>
              <a:buNone/>
              <a:defRPr/>
            </a:lvl3pPr>
            <a:lvl4pPr>
              <a:buNone/>
              <a:defRPr/>
            </a:lvl4pPr>
            <a:lvl5pPr>
              <a:buNone/>
              <a:defRPr/>
            </a:lvl5pPr>
          </a:lstStyle>
          <a:p>
            <a:pPr lvl="0"/>
            <a:r>
              <a:rPr lang="en-US" dirty="0"/>
              <a:t>Text</a:t>
            </a:r>
          </a:p>
        </p:txBody>
      </p:sp>
      <p:sp>
        <p:nvSpPr>
          <p:cNvPr id="17" name="Text Placeholder 4"/>
          <p:cNvSpPr>
            <a:spLocks noGrp="1"/>
          </p:cNvSpPr>
          <p:nvPr>
            <p:ph type="body" sz="quarter" idx="3" hasCustomPrompt="1"/>
          </p:nvPr>
        </p:nvSpPr>
        <p:spPr>
          <a:xfrm>
            <a:off x="3291840" y="1599180"/>
            <a:ext cx="2560320" cy="1463040"/>
          </a:xfrm>
          <a:solidFill>
            <a:srgbClr val="C5F3FF"/>
          </a:solidFill>
          <a:ln>
            <a:solidFill>
              <a:srgbClr val="007FA3"/>
            </a:solidFill>
          </a:ln>
        </p:spPr>
        <p:txBody>
          <a:bodyPr lIns="91440" tIns="91440" rIns="91440" bIns="91440" anchor="ctr" anchorCtr="0"/>
          <a:lstStyle>
            <a:lvl1pPr marL="0" indent="0" algn="ctr">
              <a:buFont typeface="Arial" pitchFamily="34" charse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Text</a:t>
            </a:r>
          </a:p>
        </p:txBody>
      </p:sp>
      <p:sp>
        <p:nvSpPr>
          <p:cNvPr id="14" name="TextBox 13"/>
          <p:cNvSpPr txBox="1"/>
          <p:nvPr userDrawn="1"/>
        </p:nvSpPr>
        <p:spPr>
          <a:xfrm>
            <a:off x="1502228" y="6429974"/>
            <a:ext cx="6172200" cy="276999"/>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en-US" sz="1200" b="0" kern="1200" dirty="0">
                <a:solidFill>
                  <a:schemeClr val="tx1"/>
                </a:solidFill>
                <a:latin typeface="Verdana"/>
                <a:ea typeface="Verdana" panose="020B0604030504040204" pitchFamily="34" charset="0"/>
                <a:cs typeface="Verdana" panose="020B0604030504040204" pitchFamily="34" charset="0"/>
              </a:rPr>
              <a:t>Copyright © 2020 Pearson Canada Inc.</a:t>
            </a:r>
          </a:p>
        </p:txBody>
      </p:sp>
      <p:pic>
        <p:nvPicPr>
          <p:cNvPr id="15" name="Shape 15" descr="Pearson Logo"/>
          <p:cNvPicPr preferRelativeResize="0"/>
          <p:nvPr userDrawn="1"/>
        </p:nvPicPr>
        <p:blipFill rotWithShape="1">
          <a:blip r:embed="rId2" cstate="print">
            <a:alphaModFix/>
          </a:blip>
          <a:srcRect/>
          <a:stretch/>
        </p:blipFill>
        <p:spPr>
          <a:xfrm>
            <a:off x="443972" y="6429709"/>
            <a:ext cx="917999" cy="279914"/>
          </a:xfrm>
          <a:prstGeom prst="rect">
            <a:avLst/>
          </a:prstGeom>
          <a:noFill/>
          <a:ln>
            <a:noFill/>
          </a:ln>
        </p:spPr>
      </p:pic>
      <p:sp>
        <p:nvSpPr>
          <p:cNvPr id="19" name="Slide Number Placeholder 4"/>
          <p:cNvSpPr txBox="1">
            <a:spLocks/>
          </p:cNvSpPr>
          <p:nvPr userDrawn="1"/>
        </p:nvSpPr>
        <p:spPr>
          <a:xfrm>
            <a:off x="7881256" y="6428232"/>
            <a:ext cx="914400" cy="201168"/>
          </a:xfrm>
          <a:prstGeom prst="rect">
            <a:avLst/>
          </a:prstGeom>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altLang="en-US" sz="1200" b="0" kern="1200" noProof="0" dirty="0">
                <a:solidFill>
                  <a:schemeClr val="tx1"/>
                </a:solidFill>
                <a:latin typeface="Verdana" pitchFamily="34" charset="0"/>
                <a:ea typeface="Verdana" pitchFamily="34" charset="0"/>
                <a:cs typeface="Verdana" pitchFamily="34" charset="0"/>
              </a:rPr>
              <a:t>4 - </a:t>
            </a:r>
            <a:fld id="{876BFF75-7A20-4B22-803D-E5D1449082FD}" type="slidenum">
              <a:rPr lang="en-US" altLang="en-US" sz="1200" b="0" kern="1200" noProof="0" smtClean="0">
                <a:solidFill>
                  <a:schemeClr val="tx1"/>
                </a:solidFill>
                <a:latin typeface="Verdana" pitchFamily="34" charset="0"/>
                <a:ea typeface="Verdana" pitchFamily="34" charset="0"/>
                <a:cs typeface="Verdana"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altLang="en-US" sz="1200" b="0" kern="1200" noProof="0" dirty="0">
              <a:solidFill>
                <a:schemeClr val="tx1"/>
              </a:solidFill>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22037960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Title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457200" y="35256"/>
            <a:ext cx="8229600" cy="1097280"/>
          </a:xfrm>
        </p:spPr>
        <p:txBody>
          <a:bodyPr/>
          <a:lstStyle>
            <a:lvl1pPr>
              <a:defRPr/>
            </a:lvl1pPr>
          </a:lstStyle>
          <a:p>
            <a:r>
              <a:rPr lang="en-US" dirty="0"/>
              <a:t>Click to edit Master title style</a:t>
            </a:r>
          </a:p>
        </p:txBody>
      </p:sp>
      <p:sp>
        <p:nvSpPr>
          <p:cNvPr id="3" name="Content Placeholder 2"/>
          <p:cNvSpPr>
            <a:spLocks noGrp="1"/>
          </p:cNvSpPr>
          <p:nvPr>
            <p:ph idx="1"/>
          </p:nvPr>
        </p:nvSpPr>
        <p:spPr>
          <a:xfrm>
            <a:off x="457200" y="1869149"/>
            <a:ext cx="8229600" cy="4248459"/>
          </a:xfrm>
        </p:spPr>
        <p:txBody>
          <a:bodyPr/>
          <a:lstStyle>
            <a:lvl1pPr>
              <a:buClr>
                <a:srgbClr val="007FA3"/>
              </a:buClr>
              <a:buSzPct val="100000"/>
              <a:defRPr/>
            </a:lvl1pPr>
            <a:lvl2pPr>
              <a:buClr>
                <a:srgbClr val="007FA3"/>
              </a:buClr>
              <a:defRPr/>
            </a:lvl2pPr>
            <a:lvl3pPr>
              <a:buClr>
                <a:srgbClr val="007FA3"/>
              </a:buClr>
              <a:defRPr/>
            </a:lvl3pPr>
            <a:lvl4pPr>
              <a:buClr>
                <a:srgbClr val="007FA3"/>
              </a:buClr>
              <a:defRPr/>
            </a:lvl4pPr>
            <a:lvl5pPr>
              <a:buClr>
                <a:srgbClr val="007FA3"/>
              </a:buClr>
              <a:defRPr/>
            </a:lvl5pPr>
            <a:lvl6pPr>
              <a:buClr>
                <a:srgbClr val="007FA3"/>
              </a:buClr>
              <a:defRPr/>
            </a:lvl6pPr>
            <a:lvl7pPr>
              <a:buClr>
                <a:srgbClr val="007FA3"/>
              </a:buClr>
              <a:defRPr/>
            </a:lvl7pPr>
            <a:lvl8pPr>
              <a:buClr>
                <a:srgbClr val="007FA3"/>
              </a:buClr>
              <a:defRPr/>
            </a:lvl8pPr>
            <a:lvl9pPr>
              <a:buClr>
                <a:srgbClr val="007FA3"/>
              </a:buCl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6" name="Footer Placeholder 4"/>
          <p:cNvSpPr>
            <a:spLocks noGrp="1"/>
          </p:cNvSpPr>
          <p:nvPr>
            <p:ph type="ftr" sz="quarter" idx="11"/>
          </p:nvPr>
        </p:nvSpPr>
        <p:spPr>
          <a:xfrm>
            <a:off x="93969" y="6172200"/>
            <a:ext cx="8595360" cy="235463"/>
          </a:xfrm>
        </p:spPr>
        <p:txBody>
          <a:bodyPr/>
          <a:lstStyle/>
          <a:p>
            <a:endParaRPr lang="en-US" dirty="0"/>
          </a:p>
        </p:txBody>
      </p:sp>
      <p:sp>
        <p:nvSpPr>
          <p:cNvPr id="9" name="Date Placeholder 3"/>
          <p:cNvSpPr>
            <a:spLocks noGrp="1"/>
          </p:cNvSpPr>
          <p:nvPr>
            <p:ph type="dt" sz="half" idx="10"/>
          </p:nvPr>
        </p:nvSpPr>
        <p:spPr>
          <a:xfrm>
            <a:off x="6335713" y="113072"/>
            <a:ext cx="2133600" cy="182880"/>
          </a:xfrm>
        </p:spPr>
        <p:txBody>
          <a:bodyPr/>
          <a:lstStyle/>
          <a:p>
            <a:fld id="{A9DF6EFB-3F44-496C-A842-1E0B3D3B975A}" type="datetimeFigureOut">
              <a:rPr lang="en-US" smtClean="0"/>
              <a:pPr/>
              <a:t>8/14/2019</a:t>
            </a:fld>
            <a:endParaRPr lang="en-US" dirty="0"/>
          </a:p>
        </p:txBody>
      </p:sp>
      <p:sp>
        <p:nvSpPr>
          <p:cNvPr id="10" name="Slide Number Placeholder 5"/>
          <p:cNvSpPr>
            <a:spLocks noGrp="1"/>
          </p:cNvSpPr>
          <p:nvPr>
            <p:ph type="sldNum" sz="quarter" idx="12"/>
          </p:nvPr>
        </p:nvSpPr>
        <p:spPr>
          <a:xfrm>
            <a:off x="8469312" y="113072"/>
            <a:ext cx="551783" cy="182880"/>
          </a:xfrm>
        </p:spPr>
        <p:txBody>
          <a:bodyPr/>
          <a:lstStyle/>
          <a:p>
            <a:fld id="{200B2350-5261-4F5C-9DF5-EF0D264FC8D2}" type="slidenum">
              <a:rPr lang="en-US" smtClean="0"/>
              <a:pPr/>
              <a:t>‹#›</a:t>
            </a:fld>
            <a:endParaRPr lang="en-US" dirty="0"/>
          </a:p>
        </p:txBody>
      </p:sp>
      <p:sp>
        <p:nvSpPr>
          <p:cNvPr id="12" name="Text Placeholder 11"/>
          <p:cNvSpPr>
            <a:spLocks noGrp="1"/>
          </p:cNvSpPr>
          <p:nvPr>
            <p:ph type="body" sz="quarter" idx="13" hasCustomPrompt="1"/>
          </p:nvPr>
        </p:nvSpPr>
        <p:spPr>
          <a:xfrm>
            <a:off x="457200" y="1183944"/>
            <a:ext cx="8229600" cy="457200"/>
          </a:xfrm>
        </p:spPr>
        <p:txBody>
          <a:bodyPr/>
          <a:lstStyle>
            <a:lvl1pPr algn="l" defTabSz="914400" rtl="0" eaLnBrk="1" latinLnBrk="0" hangingPunct="1">
              <a:lnSpc>
                <a:spcPct val="100000"/>
              </a:lnSpc>
              <a:spcBef>
                <a:spcPct val="0"/>
              </a:spcBef>
              <a:buNone/>
              <a:defRPr lang="en-US" sz="2400" b="1" kern="1200" dirty="0">
                <a:solidFill>
                  <a:srgbClr val="007FA3"/>
                </a:solidFill>
                <a:latin typeface="Times New Roman" panose="02020603050405020304" pitchFamily="18" charset="0"/>
                <a:ea typeface="+mj-ea"/>
                <a:cs typeface="Times New Roman" panose="02020603050405020304" pitchFamily="18" charset="0"/>
              </a:defRPr>
            </a:lvl1pPr>
          </a:lstStyle>
          <a:p>
            <a:pPr lvl="0"/>
            <a:r>
              <a:rPr lang="en-US" dirty="0"/>
              <a:t>Click to edit Master title style</a:t>
            </a:r>
          </a:p>
        </p:txBody>
      </p:sp>
      <p:sp>
        <p:nvSpPr>
          <p:cNvPr id="11" name="Rectangle 10"/>
          <p:cNvSpPr/>
          <p:nvPr userDrawn="1"/>
        </p:nvSpPr>
        <p:spPr>
          <a:xfrm>
            <a:off x="228600" y="1641144"/>
            <a:ext cx="457200" cy="228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err="1"/>
          </a:p>
        </p:txBody>
      </p:sp>
    </p:spTree>
    <p:extLst>
      <p:ext uri="{BB962C8B-B14F-4D97-AF65-F5344CB8AC3E}">
        <p14:creationId xmlns:p14="http://schemas.microsoft.com/office/powerpoint/2010/main" val="12109093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9456"/>
            <a:ext cx="8229600" cy="1097280"/>
          </a:xfrm>
        </p:spPr>
        <p:txBody>
          <a:bodyPr/>
          <a:lstStyle/>
          <a:p>
            <a:r>
              <a:rPr lang="en-US" dirty="0"/>
              <a:t>Click to edit Master title style</a:t>
            </a:r>
          </a:p>
        </p:txBody>
      </p:sp>
      <p:sp>
        <p:nvSpPr>
          <p:cNvPr id="3" name="Text Placeholder 2"/>
          <p:cNvSpPr>
            <a:spLocks noGrp="1"/>
          </p:cNvSpPr>
          <p:nvPr>
            <p:ph type="body" idx="1"/>
          </p:nvPr>
        </p:nvSpPr>
        <p:spPr>
          <a:xfrm>
            <a:off x="453288" y="1447800"/>
            <a:ext cx="3966312" cy="823912"/>
          </a:xfrm>
        </p:spPr>
        <p:txBody>
          <a:bodyPr anchor="ctr" anchorCtr="0"/>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p:nvPr>
        </p:nvSpPr>
        <p:spPr>
          <a:xfrm>
            <a:off x="453288" y="2271712"/>
            <a:ext cx="3966312" cy="36845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724401" y="1447800"/>
            <a:ext cx="3962400" cy="823912"/>
          </a:xfrm>
        </p:spPr>
        <p:txBody>
          <a:bodyPr anchor="ctr" anchorCtr="0"/>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p:nvPr>
        </p:nvSpPr>
        <p:spPr>
          <a:xfrm>
            <a:off x="4724401" y="2271712"/>
            <a:ext cx="3962400" cy="36845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E0DBC1D4-5704-45BB-BA8B-9B7E98161C8B}" type="datetimeFigureOut">
              <a:rPr lang="en-US" smtClean="0"/>
              <a:pPr/>
              <a:t>8/14/2019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C404A2B-EE51-41D7-B879-F8E5E9C51050}" type="slidenum">
              <a:rPr lang="en-US" smtClean="0"/>
              <a:pPr/>
              <a:t>‹#›</a:t>
            </a:fld>
            <a:endParaRPr lang="en-US"/>
          </a:p>
        </p:txBody>
      </p:sp>
    </p:spTree>
    <p:extLst>
      <p:ext uri="{BB962C8B-B14F-4D97-AF65-F5344CB8AC3E}">
        <p14:creationId xmlns:p14="http://schemas.microsoft.com/office/powerpoint/2010/main" val="12505987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9456"/>
            <a:ext cx="8229600" cy="1097280"/>
          </a:xfrm>
        </p:spPr>
        <p:txBody>
          <a:bodyPr/>
          <a:lstStyle/>
          <a:p>
            <a:r>
              <a:rPr lang="en-US" dirty="0"/>
              <a:t>Click to edit Master title style</a:t>
            </a:r>
          </a:p>
        </p:txBody>
      </p:sp>
      <p:sp>
        <p:nvSpPr>
          <p:cNvPr id="3" name="Text Placeholder 2"/>
          <p:cNvSpPr>
            <a:spLocks noGrp="1"/>
          </p:cNvSpPr>
          <p:nvPr>
            <p:ph type="body" idx="1"/>
          </p:nvPr>
        </p:nvSpPr>
        <p:spPr>
          <a:xfrm>
            <a:off x="457200" y="1447800"/>
            <a:ext cx="3962400" cy="823912"/>
          </a:xfrm>
        </p:spPr>
        <p:txBody>
          <a:bodyPr anchor="ctr" anchorCtr="0"/>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p:nvPr>
        </p:nvSpPr>
        <p:spPr>
          <a:xfrm>
            <a:off x="457200" y="2271712"/>
            <a:ext cx="3962400" cy="160972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724401" y="1447800"/>
            <a:ext cx="3965124" cy="823912"/>
          </a:xfrm>
        </p:spPr>
        <p:txBody>
          <a:bodyPr anchor="ctr" anchorCtr="0"/>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p:nvPr>
        </p:nvSpPr>
        <p:spPr>
          <a:xfrm>
            <a:off x="4724401" y="2271712"/>
            <a:ext cx="3965124" cy="160972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E0DBC1D4-5704-45BB-BA8B-9B7E98161C8B}" type="datetimeFigureOut">
              <a:rPr lang="en-US" smtClean="0"/>
              <a:pPr/>
              <a:t>8/14/2019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C404A2B-EE51-41D7-B879-F8E5E9C51050}" type="slidenum">
              <a:rPr lang="en-US" smtClean="0"/>
              <a:pPr/>
              <a:t>‹#›</a:t>
            </a:fld>
            <a:endParaRPr lang="en-US"/>
          </a:p>
        </p:txBody>
      </p:sp>
      <p:sp>
        <p:nvSpPr>
          <p:cNvPr id="10" name="Content Placeholder 3"/>
          <p:cNvSpPr>
            <a:spLocks noGrp="1"/>
          </p:cNvSpPr>
          <p:nvPr>
            <p:ph sz="half" idx="13"/>
          </p:nvPr>
        </p:nvSpPr>
        <p:spPr>
          <a:xfrm>
            <a:off x="458730" y="4044721"/>
            <a:ext cx="3962400" cy="18557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5"/>
          <p:cNvSpPr>
            <a:spLocks noGrp="1"/>
          </p:cNvSpPr>
          <p:nvPr>
            <p:ph sz="quarter" idx="14"/>
          </p:nvPr>
        </p:nvSpPr>
        <p:spPr>
          <a:xfrm>
            <a:off x="4732563" y="4055609"/>
            <a:ext cx="3965124" cy="18557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651039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userDrawn="1">
  <p:cSld name="1_Chapter Opener">
    <p:spTree>
      <p:nvGrpSpPr>
        <p:cNvPr id="1" name=""/>
        <p:cNvGrpSpPr/>
        <p:nvPr/>
      </p:nvGrpSpPr>
      <p:grpSpPr>
        <a:xfrm>
          <a:off x="0" y="0"/>
          <a:ext cx="0" cy="0"/>
          <a:chOff x="0" y="0"/>
          <a:chExt cx="0" cy="0"/>
        </a:xfrm>
      </p:grpSpPr>
      <p:sp>
        <p:nvSpPr>
          <p:cNvPr id="11" name="Title 10"/>
          <p:cNvSpPr>
            <a:spLocks noGrp="1"/>
          </p:cNvSpPr>
          <p:nvPr>
            <p:ph type="title"/>
          </p:nvPr>
        </p:nvSpPr>
        <p:spPr>
          <a:xfrm>
            <a:off x="457200" y="215372"/>
            <a:ext cx="8229600" cy="622828"/>
          </a:xfrm>
        </p:spPr>
        <p:txBody>
          <a:bodyPr anchor="t"/>
          <a:lstStyle/>
          <a:p>
            <a:r>
              <a:rPr lang="en-US" dirty="0"/>
              <a:t>Click to edit Master title style</a:t>
            </a:r>
          </a:p>
        </p:txBody>
      </p:sp>
      <p:sp>
        <p:nvSpPr>
          <p:cNvPr id="7" name="Text Placeholder 6"/>
          <p:cNvSpPr>
            <a:spLocks noGrp="1"/>
          </p:cNvSpPr>
          <p:nvPr>
            <p:ph type="body" sz="quarter" idx="13" hasCustomPrompt="1"/>
          </p:nvPr>
        </p:nvSpPr>
        <p:spPr>
          <a:xfrm>
            <a:off x="457200" y="903514"/>
            <a:ext cx="8229600" cy="478970"/>
          </a:xfrm>
        </p:spPr>
        <p:txBody>
          <a:bodyPr>
            <a:noAutofit/>
          </a:bodyPr>
          <a:lstStyle>
            <a:lvl1pPr marL="0" indent="0">
              <a:spcBef>
                <a:spcPts val="0"/>
              </a:spcBef>
              <a:buNone/>
              <a:defRPr sz="20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a:t>Add edition here</a:t>
            </a:r>
          </a:p>
        </p:txBody>
      </p:sp>
      <p:sp>
        <p:nvSpPr>
          <p:cNvPr id="9" name="Text Placeholder 8"/>
          <p:cNvSpPr>
            <a:spLocks noGrp="1"/>
          </p:cNvSpPr>
          <p:nvPr>
            <p:ph type="body" sz="quarter" idx="14" hasCustomPrompt="1"/>
          </p:nvPr>
        </p:nvSpPr>
        <p:spPr>
          <a:xfrm>
            <a:off x="5029200" y="1447800"/>
            <a:ext cx="3657600" cy="1600199"/>
          </a:xfrm>
        </p:spPr>
        <p:txBody>
          <a:bodyPr anchor="b">
            <a:noAutofit/>
          </a:bodyPr>
          <a:lstStyle>
            <a:lvl1pPr marL="0" indent="0">
              <a:spcBef>
                <a:spcPts val="0"/>
              </a:spcBef>
              <a:buNone/>
              <a:defRPr sz="3000" baseline="0"/>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dirty="0"/>
              <a:t>Chapter ##</a:t>
            </a:r>
          </a:p>
        </p:txBody>
      </p:sp>
      <p:sp>
        <p:nvSpPr>
          <p:cNvPr id="10" name="Text Placeholder 8"/>
          <p:cNvSpPr>
            <a:spLocks noGrp="1"/>
          </p:cNvSpPr>
          <p:nvPr>
            <p:ph type="body" sz="quarter" idx="15" hasCustomPrompt="1"/>
          </p:nvPr>
        </p:nvSpPr>
        <p:spPr>
          <a:xfrm>
            <a:off x="5029200" y="3200400"/>
            <a:ext cx="3657600" cy="2925763"/>
          </a:xfrm>
        </p:spPr>
        <p:txBody>
          <a:bodyPr>
            <a:noAutofit/>
          </a:bodyPr>
          <a:lstStyle>
            <a:lvl1pPr marL="0" indent="0">
              <a:spcBef>
                <a:spcPts val="0"/>
              </a:spcBef>
              <a:buNone/>
              <a:defRPr sz="2200"/>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dirty="0"/>
              <a:t>Chapter title</a:t>
            </a:r>
          </a:p>
        </p:txBody>
      </p:sp>
      <p:sp>
        <p:nvSpPr>
          <p:cNvPr id="16" name="Footer Placeholder 2"/>
          <p:cNvSpPr>
            <a:spLocks noGrp="1"/>
          </p:cNvSpPr>
          <p:nvPr>
            <p:ph type="ftr" sz="quarter" idx="10"/>
          </p:nvPr>
        </p:nvSpPr>
        <p:spPr>
          <a:xfrm>
            <a:off x="93969" y="6165337"/>
            <a:ext cx="8595360" cy="235463"/>
          </a:xfrm>
        </p:spPr>
        <p:txBody>
          <a:bodyPr/>
          <a:lstStyle/>
          <a:p>
            <a:endParaRPr lang="en-US" dirty="0"/>
          </a:p>
        </p:txBody>
      </p:sp>
      <p:sp>
        <p:nvSpPr>
          <p:cNvPr id="4" name="Date Placeholder 3"/>
          <p:cNvSpPr>
            <a:spLocks noGrp="1"/>
          </p:cNvSpPr>
          <p:nvPr>
            <p:ph type="dt" sz="half" idx="11"/>
          </p:nvPr>
        </p:nvSpPr>
        <p:spPr/>
        <p:txBody>
          <a:bodyPr/>
          <a:lstStyle/>
          <a:p>
            <a:fld id="{A9DF6EFB-3F44-496C-A842-1E0B3D3B975A}" type="datetimeFigureOut">
              <a:rPr lang="en-US" smtClean="0"/>
              <a:pPr/>
              <a:t>8/14/2019</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pic>
        <p:nvPicPr>
          <p:cNvPr id="12" name="Shape 15" descr="Pearson Logo"/>
          <p:cNvPicPr preferRelativeResize="0"/>
          <p:nvPr userDrawn="1"/>
        </p:nvPicPr>
        <p:blipFill rotWithShape="1">
          <a:blip r:embed="rId2" cstate="print">
            <a:alphaModFix/>
          </a:blip>
          <a:srcRect/>
          <a:stretch/>
        </p:blipFill>
        <p:spPr>
          <a:xfrm>
            <a:off x="443972" y="6429709"/>
            <a:ext cx="917999" cy="279914"/>
          </a:xfrm>
          <a:prstGeom prst="rect">
            <a:avLst/>
          </a:prstGeom>
          <a:noFill/>
          <a:ln>
            <a:noFill/>
          </a:ln>
        </p:spPr>
      </p:pic>
      <p:sp>
        <p:nvSpPr>
          <p:cNvPr id="13" name="Slide Number Placeholder 4"/>
          <p:cNvSpPr txBox="1">
            <a:spLocks/>
          </p:cNvSpPr>
          <p:nvPr userDrawn="1"/>
        </p:nvSpPr>
        <p:spPr>
          <a:xfrm>
            <a:off x="7881256" y="6428232"/>
            <a:ext cx="914400" cy="201168"/>
          </a:xfrm>
          <a:prstGeom prst="rect">
            <a:avLst/>
          </a:prstGeom>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altLang="en-US" sz="1200" b="0" kern="1200" noProof="0" dirty="0">
                <a:solidFill>
                  <a:schemeClr val="tx1"/>
                </a:solidFill>
                <a:latin typeface="Verdana" pitchFamily="34" charset="0"/>
                <a:ea typeface="Verdana" pitchFamily="34" charset="0"/>
                <a:cs typeface="Verdana" pitchFamily="34" charset="0"/>
              </a:rPr>
              <a:t>4 - </a:t>
            </a:r>
            <a:fld id="{876BFF75-7A20-4B22-803D-E5D1449082FD}" type="slidenum">
              <a:rPr lang="en-US" altLang="en-US" sz="1200" b="0" kern="1200" noProof="0" smtClean="0">
                <a:solidFill>
                  <a:schemeClr val="tx1"/>
                </a:solidFill>
                <a:latin typeface="Verdana" pitchFamily="34" charset="0"/>
                <a:ea typeface="Verdana" pitchFamily="34" charset="0"/>
                <a:cs typeface="Verdana"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altLang="en-US" sz="1200" b="0" kern="1200" noProof="0" dirty="0">
              <a:solidFill>
                <a:schemeClr val="tx1"/>
              </a:solidFill>
              <a:latin typeface="Verdana" pitchFamily="34" charset="0"/>
              <a:ea typeface="Verdana" pitchFamily="34" charset="0"/>
              <a:cs typeface="Verdana" pitchFamily="34" charset="0"/>
            </a:endParaRPr>
          </a:p>
        </p:txBody>
      </p:sp>
      <p:sp>
        <p:nvSpPr>
          <p:cNvPr id="17" name="Text Placeholder 13"/>
          <p:cNvSpPr>
            <a:spLocks noGrp="1"/>
          </p:cNvSpPr>
          <p:nvPr>
            <p:ph type="body" sz="quarter" idx="16" hasCustomPrompt="1"/>
          </p:nvPr>
        </p:nvSpPr>
        <p:spPr>
          <a:xfrm>
            <a:off x="1499616" y="6428232"/>
            <a:ext cx="6172200" cy="274320"/>
          </a:xfrm>
        </p:spPr>
        <p:txBody>
          <a:bodyPr lIns="91440" tIns="45720" rIns="91440" bIns="45720"/>
          <a:lstStyle>
            <a:lvl1pPr marL="0" marR="0" indent="0" algn="ctr" defTabSz="914400" rtl="0" eaLnBrk="1" fontAlgn="auto" latinLnBrk="0" hangingPunct="1">
              <a:lnSpc>
                <a:spcPct val="100000"/>
              </a:lnSpc>
              <a:spcBef>
                <a:spcPts val="0"/>
              </a:spcBef>
              <a:spcAft>
                <a:spcPts val="0"/>
              </a:spcAft>
              <a:buClrTx/>
              <a:buSzTx/>
              <a:buFontTx/>
              <a:buNone/>
              <a:tabLst/>
              <a:defRPr lang="en-US" altLang="en-US" sz="1200" b="0" kern="1200">
                <a:solidFill>
                  <a:schemeClr val="tx1"/>
                </a:solidFill>
                <a:latin typeface="Verdana"/>
                <a:ea typeface="Verdana" panose="020B0604030504040204" pitchFamily="34" charset="0"/>
                <a:cs typeface="Verdana" panose="020B0604030504040204" pitchFamily="34" charset="0"/>
              </a:defRPr>
            </a:lvl1p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en-US" sz="1200" b="0" kern="1200" dirty="0">
                <a:solidFill>
                  <a:schemeClr val="tx1"/>
                </a:solidFill>
                <a:latin typeface="Verdana"/>
                <a:ea typeface="Verdana" panose="020B0604030504040204" pitchFamily="34" charset="0"/>
                <a:cs typeface="Verdana" panose="020B0604030504040204" pitchFamily="34" charset="0"/>
              </a:rPr>
              <a:t>Copyright © 2017 Pearson Canada Inc.</a:t>
            </a:r>
          </a:p>
        </p:txBody>
      </p:sp>
    </p:spTree>
    <p:extLst>
      <p:ext uri="{BB962C8B-B14F-4D97-AF65-F5344CB8AC3E}">
        <p14:creationId xmlns:p14="http://schemas.microsoft.com/office/powerpoint/2010/main" val="18036325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15372"/>
            <a:ext cx="8229600" cy="1097280"/>
          </a:xfrm>
          <a:prstGeom prst="rect">
            <a:avLst/>
          </a:prstGeom>
        </p:spPr>
        <p:txBody>
          <a:bodyPr vert="horz" lIns="0" tIns="0" rIns="0" bIns="0" rtlCol="0" anchor="b">
            <a:no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11" name="Footer Placeholder 4"/>
          <p:cNvSpPr>
            <a:spLocks noGrp="1"/>
          </p:cNvSpPr>
          <p:nvPr>
            <p:ph type="ftr" sz="quarter" idx="3"/>
          </p:nvPr>
        </p:nvSpPr>
        <p:spPr>
          <a:xfrm>
            <a:off x="93969" y="6172200"/>
            <a:ext cx="8595360" cy="235463"/>
          </a:xfrm>
          <a:prstGeom prst="rect">
            <a:avLst/>
          </a:prstGeom>
        </p:spPr>
        <p:txBody>
          <a:bodyPr vert="horz" lIns="0" tIns="0" rIns="0" bIns="0" rtlCol="0" anchor="b"/>
          <a:lstStyle>
            <a:lvl1pPr algn="l">
              <a:defRPr sz="1100">
                <a:solidFill>
                  <a:schemeClr val="tx1"/>
                </a:solidFill>
              </a:defRPr>
            </a:lvl1pPr>
          </a:lstStyle>
          <a:p>
            <a:endParaRPr lang="en-US" dirty="0"/>
          </a:p>
        </p:txBody>
      </p:sp>
      <p:sp>
        <p:nvSpPr>
          <p:cNvPr id="4" name="Date Placeholder 3"/>
          <p:cNvSpPr>
            <a:spLocks noGrp="1"/>
          </p:cNvSpPr>
          <p:nvPr>
            <p:ph type="dt" sz="half" idx="2"/>
          </p:nvPr>
        </p:nvSpPr>
        <p:spPr>
          <a:xfrm>
            <a:off x="6335713" y="113072"/>
            <a:ext cx="2133600" cy="182880"/>
          </a:xfrm>
          <a:prstGeom prst="rect">
            <a:avLst/>
          </a:prstGeom>
        </p:spPr>
        <p:txBody>
          <a:bodyPr vert="horz" lIns="91440" tIns="45720" rIns="91440" bIns="45720" rtlCol="0" anchor="ctr"/>
          <a:lstStyle>
            <a:lvl1pPr algn="r">
              <a:defRPr sz="900">
                <a:solidFill>
                  <a:schemeClr val="bg1"/>
                </a:solidFill>
              </a:defRPr>
            </a:lvl1pPr>
          </a:lstStyle>
          <a:p>
            <a:fld id="{A9DF6EFB-3F44-496C-A842-1E0B3D3B975A}" type="datetimeFigureOut">
              <a:rPr lang="en-US" smtClean="0"/>
              <a:pPr/>
              <a:t>8/14/2019</a:t>
            </a:fld>
            <a:endParaRPr lang="en-US" dirty="0"/>
          </a:p>
        </p:txBody>
      </p:sp>
      <p:sp>
        <p:nvSpPr>
          <p:cNvPr id="6" name="Slide Number Placeholder 5"/>
          <p:cNvSpPr>
            <a:spLocks noGrp="1"/>
          </p:cNvSpPr>
          <p:nvPr>
            <p:ph type="sldNum" sz="quarter" idx="4"/>
          </p:nvPr>
        </p:nvSpPr>
        <p:spPr>
          <a:xfrm>
            <a:off x="8469312" y="113072"/>
            <a:ext cx="551783" cy="182880"/>
          </a:xfrm>
          <a:prstGeom prst="rect">
            <a:avLst/>
          </a:prstGeom>
        </p:spPr>
        <p:txBody>
          <a:bodyPr vert="horz" lIns="91440" tIns="45720" rIns="91440" bIns="45720" rtlCol="0" anchor="ctr"/>
          <a:lstStyle>
            <a:lvl1pPr algn="r">
              <a:defRPr sz="900">
                <a:solidFill>
                  <a:schemeClr val="bg1"/>
                </a:solidFill>
              </a:defRPr>
            </a:lvl1pPr>
          </a:lstStyle>
          <a:p>
            <a:fld id="{200B2350-5261-4F5C-9DF5-EF0D264FC8D2}" type="slidenum">
              <a:rPr lang="en-US" smtClean="0"/>
              <a:pPr/>
              <a:t>‹#›</a:t>
            </a:fld>
            <a:endParaRPr lang="en-US" dirty="0"/>
          </a:p>
        </p:txBody>
      </p:sp>
      <p:sp>
        <p:nvSpPr>
          <p:cNvPr id="8" name="TextBox 7"/>
          <p:cNvSpPr txBox="1"/>
          <p:nvPr userDrawn="1"/>
        </p:nvSpPr>
        <p:spPr>
          <a:xfrm>
            <a:off x="1502228" y="6429974"/>
            <a:ext cx="6172200" cy="276999"/>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en-US" sz="1200" b="0" kern="1200" dirty="0">
                <a:solidFill>
                  <a:schemeClr val="tx1"/>
                </a:solidFill>
                <a:latin typeface="Verdana"/>
                <a:ea typeface="Verdana" panose="020B0604030504040204" pitchFamily="34" charset="0"/>
                <a:cs typeface="Verdana" panose="020B0604030504040204" pitchFamily="34" charset="0"/>
              </a:rPr>
              <a:t>Copyright © 2020 Pearson Canada Inc.</a:t>
            </a:r>
          </a:p>
        </p:txBody>
      </p:sp>
      <p:pic>
        <p:nvPicPr>
          <p:cNvPr id="9" name="Shape 15" descr="Pearson Logo"/>
          <p:cNvPicPr preferRelativeResize="0"/>
          <p:nvPr userDrawn="1"/>
        </p:nvPicPr>
        <p:blipFill rotWithShape="1">
          <a:blip r:embed="rId20" cstate="print">
            <a:alphaModFix/>
          </a:blip>
          <a:srcRect/>
          <a:stretch/>
        </p:blipFill>
        <p:spPr>
          <a:xfrm>
            <a:off x="443972" y="6429709"/>
            <a:ext cx="917999" cy="279914"/>
          </a:xfrm>
          <a:prstGeom prst="rect">
            <a:avLst/>
          </a:prstGeom>
          <a:noFill/>
          <a:ln>
            <a:noFill/>
          </a:ln>
        </p:spPr>
      </p:pic>
      <p:sp>
        <p:nvSpPr>
          <p:cNvPr id="10" name="Slide Number Placeholder 4"/>
          <p:cNvSpPr txBox="1">
            <a:spLocks/>
          </p:cNvSpPr>
          <p:nvPr userDrawn="1"/>
        </p:nvSpPr>
        <p:spPr>
          <a:xfrm>
            <a:off x="7881256" y="6428232"/>
            <a:ext cx="914400" cy="201168"/>
          </a:xfrm>
          <a:prstGeom prst="rect">
            <a:avLst/>
          </a:prstGeom>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altLang="en-US" sz="1200" b="0" kern="1200" noProof="0" dirty="0">
                <a:solidFill>
                  <a:schemeClr val="tx1"/>
                </a:solidFill>
                <a:latin typeface="Verdana" pitchFamily="34" charset="0"/>
                <a:ea typeface="Verdana" pitchFamily="34" charset="0"/>
                <a:cs typeface="Verdana" pitchFamily="34" charset="0"/>
              </a:rPr>
              <a:t>4 - </a:t>
            </a:r>
            <a:fld id="{876BFF75-7A20-4B22-803D-E5D1449082FD}" type="slidenum">
              <a:rPr lang="en-US" altLang="en-US" sz="1200" b="0" kern="1200" noProof="0" smtClean="0">
                <a:solidFill>
                  <a:schemeClr val="tx1"/>
                </a:solidFill>
                <a:latin typeface="Verdana" pitchFamily="34" charset="0"/>
                <a:ea typeface="Verdana" pitchFamily="34" charset="0"/>
                <a:cs typeface="Verdana"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altLang="en-US" sz="1200" b="0" kern="1200" noProof="0" dirty="0">
              <a:solidFill>
                <a:schemeClr val="tx1"/>
              </a:solidFill>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3691570016"/>
      </p:ext>
    </p:extLst>
  </p:cSld>
  <p:clrMap bg1="lt1" tx1="dk1" bg2="lt2" tx2="dk2" accent1="accent1" accent2="accent2" accent3="accent3" accent4="accent4" accent5="accent5" accent6="accent6" hlink="hlink" folHlink="folHlink"/>
  <p:sldLayoutIdLst>
    <p:sldLayoutId id="2147483649" r:id="rId1"/>
    <p:sldLayoutId id="2147483657" r:id="rId2"/>
    <p:sldLayoutId id="2147483656" r:id="rId3"/>
    <p:sldLayoutId id="2147483650" r:id="rId4"/>
    <p:sldLayoutId id="2147483659" r:id="rId5"/>
    <p:sldLayoutId id="2147483658" r:id="rId6"/>
    <p:sldLayoutId id="2147483660" r:id="rId7"/>
    <p:sldLayoutId id="2147483651" r:id="rId8"/>
    <p:sldLayoutId id="2147483654" r:id="rId9"/>
    <p:sldLayoutId id="2147483655" r:id="rId10"/>
    <p:sldLayoutId id="2147483662" r:id="rId11"/>
    <p:sldLayoutId id="2147483663" r:id="rId12"/>
    <p:sldLayoutId id="2147483664" r:id="rId13"/>
    <p:sldLayoutId id="2147483665" r:id="rId14"/>
    <p:sldLayoutId id="2147483668" r:id="rId15"/>
    <p:sldLayoutId id="2147483669" r:id="rId16"/>
    <p:sldLayoutId id="2147483670" r:id="rId17"/>
    <p:sldLayoutId id="2147483671" r:id="rId18"/>
  </p:sldLayoutIdLst>
  <p:txStyles>
    <p:titleStyle>
      <a:lvl1pPr algn="l" defTabSz="914400" rtl="0" eaLnBrk="1" latinLnBrk="0" hangingPunct="1">
        <a:lnSpc>
          <a:spcPct val="100000"/>
        </a:lnSpc>
        <a:spcBef>
          <a:spcPct val="0"/>
        </a:spcBef>
        <a:buNone/>
        <a:defRPr sz="3400" b="1" kern="1200">
          <a:solidFill>
            <a:srgbClr val="007FA3"/>
          </a:solidFill>
          <a:latin typeface="+mj-lt"/>
          <a:ea typeface="+mj-ea"/>
          <a:cs typeface="Times New Roman" panose="02020603050405020304" pitchFamily="18" charset="0"/>
        </a:defRPr>
      </a:lvl1pPr>
    </p:titleStyle>
    <p:bodyStyle>
      <a:lvl1pPr marL="256032" indent="-256032" algn="l" defTabSz="914400" rtl="0" eaLnBrk="1" latinLnBrk="0" hangingPunct="1">
        <a:spcBef>
          <a:spcPts val="1500"/>
        </a:spcBef>
        <a:buClr>
          <a:srgbClr val="007FA3"/>
        </a:buClr>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ts val="600"/>
        </a:spcBef>
        <a:buClr>
          <a:srgbClr val="007FA3"/>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ts val="600"/>
        </a:spcBef>
        <a:buClr>
          <a:srgbClr val="007FA3"/>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spcBef>
          <a:spcPts val="600"/>
        </a:spcBef>
        <a:buClr>
          <a:srgbClr val="007FA3"/>
        </a:buClr>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600"/>
        </a:spcBef>
        <a:buClr>
          <a:srgbClr val="007FA3"/>
        </a:buClr>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ts val="300"/>
        </a:spcBef>
        <a:buClr>
          <a:srgbClr val="007FA3"/>
        </a:buClr>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ts val="300"/>
        </a:spcBef>
        <a:buClr>
          <a:srgbClr val="007FA3"/>
        </a:buClr>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ts val="300"/>
        </a:spcBef>
        <a:buClr>
          <a:srgbClr val="007FA3"/>
        </a:buClr>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ts val="300"/>
        </a:spcBef>
        <a:buClr>
          <a:srgbClr val="007FA3"/>
        </a:buClr>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4.xml"/><Relationship Id="rId1" Type="http://schemas.openxmlformats.org/officeDocument/2006/relationships/vmlDrawing" Target="../drawings/vmlDrawing1.vml"/><Relationship Id="rId4" Type="http://schemas.openxmlformats.org/officeDocument/2006/relationships/image" Target="../media/image6.wmf"/></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9.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4.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4.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1"/>
            <a:ext cx="8229600" cy="1041929"/>
          </a:xfrm>
        </p:spPr>
        <p:txBody>
          <a:bodyPr/>
          <a:lstStyle/>
          <a:p>
            <a:r>
              <a:rPr lang="en-US" dirty="0"/>
              <a:t>Organizational </a:t>
            </a:r>
            <a:r>
              <a:rPr lang="en-US" dirty="0" err="1"/>
              <a:t>Behaviour</a:t>
            </a:r>
            <a:r>
              <a:rPr lang="en-US" dirty="0"/>
              <a:t>:</a:t>
            </a:r>
            <a:br>
              <a:rPr lang="en-US" dirty="0"/>
            </a:br>
            <a:r>
              <a:rPr lang="en-US" b="0" dirty="0"/>
              <a:t>Understanding and Managing Life at Work</a:t>
            </a:r>
          </a:p>
        </p:txBody>
      </p:sp>
      <p:sp>
        <p:nvSpPr>
          <p:cNvPr id="3" name="Text Placeholder 2"/>
          <p:cNvSpPr>
            <a:spLocks noGrp="1"/>
          </p:cNvSpPr>
          <p:nvPr>
            <p:ph type="body" sz="quarter" idx="13"/>
          </p:nvPr>
        </p:nvSpPr>
        <p:spPr>
          <a:xfrm>
            <a:off x="457200" y="1300531"/>
            <a:ext cx="8229600" cy="359857"/>
          </a:xfrm>
        </p:spPr>
        <p:txBody>
          <a:bodyPr/>
          <a:lstStyle/>
          <a:p>
            <a:r>
              <a:rPr lang="en-US" dirty="0"/>
              <a:t>Eleventh Edition</a:t>
            </a:r>
          </a:p>
        </p:txBody>
      </p:sp>
      <p:sp>
        <p:nvSpPr>
          <p:cNvPr id="4" name="Text Placeholder 3"/>
          <p:cNvSpPr>
            <a:spLocks noGrp="1"/>
          </p:cNvSpPr>
          <p:nvPr>
            <p:ph type="body" sz="quarter" idx="14"/>
          </p:nvPr>
        </p:nvSpPr>
        <p:spPr/>
        <p:txBody>
          <a:bodyPr/>
          <a:lstStyle/>
          <a:p>
            <a:r>
              <a:rPr lang="en-US" dirty="0"/>
              <a:t>Chapter 4</a:t>
            </a:r>
          </a:p>
        </p:txBody>
      </p:sp>
      <p:sp>
        <p:nvSpPr>
          <p:cNvPr id="5" name="Text Placeholder 4"/>
          <p:cNvSpPr>
            <a:spLocks noGrp="1"/>
          </p:cNvSpPr>
          <p:nvPr>
            <p:ph type="body" sz="quarter" idx="15"/>
          </p:nvPr>
        </p:nvSpPr>
        <p:spPr/>
        <p:txBody>
          <a:bodyPr/>
          <a:lstStyle/>
          <a:p>
            <a:pPr>
              <a:spcAft>
                <a:spcPct val="0"/>
              </a:spcAft>
            </a:pPr>
            <a:r>
              <a:rPr lang="en-US" altLang="en-US" dirty="0"/>
              <a:t>Values, Attitudes, and Work Behaviour</a:t>
            </a:r>
          </a:p>
        </p:txBody>
      </p:sp>
      <p:sp>
        <p:nvSpPr>
          <p:cNvPr id="8" name="Text Placeholder 7"/>
          <p:cNvSpPr>
            <a:spLocks noGrp="1"/>
          </p:cNvSpPr>
          <p:nvPr>
            <p:ph type="body" sz="quarter" idx="16"/>
          </p:nvPr>
        </p:nvSpPr>
        <p:spPr/>
        <p:txBody>
          <a:bodyPr/>
          <a:lstStyle/>
          <a:p>
            <a:r>
              <a:rPr lang="en-US" altLang="en-US" dirty="0"/>
              <a:t>Copyright © 2020 Pearson Canada Inc.</a:t>
            </a:r>
          </a:p>
        </p:txBody>
      </p:sp>
      <p:pic>
        <p:nvPicPr>
          <p:cNvPr id="9" name="Picture 2" descr="Organizational Behaviour:&#10;Eleventh Edition by Gary hohan, Alan M. Sak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100" y="1676400"/>
            <a:ext cx="3429000"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57469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Learning Objectives</a:t>
            </a:r>
            <a:r>
              <a:rPr lang="en-CA" altLang="en-US" sz="2000" dirty="0">
                <a:effectLst/>
              </a:rPr>
              <a:t> </a:t>
            </a:r>
            <a:r>
              <a:rPr lang="en-CA" altLang="en-US" sz="2000" b="0" dirty="0">
                <a:effectLst/>
              </a:rPr>
              <a:t>(1 of 2)</a:t>
            </a:r>
            <a:endParaRPr lang="en-US" b="0" dirty="0">
              <a:effectLst/>
            </a:endParaRPr>
          </a:p>
        </p:txBody>
      </p:sp>
      <p:sp>
        <p:nvSpPr>
          <p:cNvPr id="3" name="Content Placeholder 2"/>
          <p:cNvSpPr>
            <a:spLocks noGrp="1"/>
          </p:cNvSpPr>
          <p:nvPr>
            <p:ph idx="1"/>
          </p:nvPr>
        </p:nvSpPr>
        <p:spPr/>
        <p:txBody>
          <a:bodyPr/>
          <a:lstStyle/>
          <a:p>
            <a:pPr marL="1146175" indent="-1146175">
              <a:buNone/>
            </a:pPr>
            <a:r>
              <a:rPr lang="en-CA" altLang="en-US" dirty="0">
                <a:solidFill>
                  <a:srgbClr val="007FA3"/>
                </a:solidFill>
                <a:effectLst/>
              </a:rPr>
              <a:t>LO4.1</a:t>
            </a:r>
            <a:r>
              <a:rPr lang="en-CA" altLang="en-US" dirty="0">
                <a:effectLst/>
              </a:rPr>
              <a:t>	Define </a:t>
            </a:r>
            <a:r>
              <a:rPr lang="en-CA" altLang="en-US" i="1" dirty="0">
                <a:effectLst/>
              </a:rPr>
              <a:t>values </a:t>
            </a:r>
            <a:r>
              <a:rPr lang="en-CA" altLang="en-US" dirty="0">
                <a:effectLst/>
              </a:rPr>
              <a:t>and discuss the implications of cross-cultural variation in values for organizational behaviour.</a:t>
            </a:r>
          </a:p>
          <a:p>
            <a:pPr marL="1146175" indent="-1146175">
              <a:buNone/>
            </a:pPr>
            <a:r>
              <a:rPr lang="en-CA" altLang="en-US" dirty="0">
                <a:solidFill>
                  <a:srgbClr val="007FA3"/>
                </a:solidFill>
                <a:effectLst/>
              </a:rPr>
              <a:t>LO4.2</a:t>
            </a:r>
            <a:r>
              <a:rPr lang="en-CA" altLang="en-US" dirty="0">
                <a:effectLst/>
              </a:rPr>
              <a:t>	Define </a:t>
            </a:r>
            <a:r>
              <a:rPr lang="en-CA" altLang="en-US" i="1" dirty="0">
                <a:effectLst/>
              </a:rPr>
              <a:t>attitudes</a:t>
            </a:r>
            <a:r>
              <a:rPr lang="en-CA" altLang="en-US" dirty="0">
                <a:effectLst/>
              </a:rPr>
              <a:t> and explain how people develop attitudes.</a:t>
            </a:r>
          </a:p>
          <a:p>
            <a:pPr marL="1146175" indent="-1146175">
              <a:buNone/>
            </a:pPr>
            <a:r>
              <a:rPr lang="en-CA" altLang="en-US" dirty="0">
                <a:solidFill>
                  <a:srgbClr val="007FA3"/>
                </a:solidFill>
                <a:effectLst/>
              </a:rPr>
              <a:t>LO4.3</a:t>
            </a:r>
            <a:r>
              <a:rPr lang="en-CA" altLang="en-US" dirty="0">
                <a:effectLst/>
              </a:rPr>
              <a:t>	Explain the concept of </a:t>
            </a:r>
            <a:r>
              <a:rPr lang="en-CA" altLang="en-US" i="1" dirty="0">
                <a:effectLst/>
              </a:rPr>
              <a:t>job satisfaction</a:t>
            </a:r>
            <a:r>
              <a:rPr lang="en-CA" altLang="en-US" dirty="0">
                <a:effectLst/>
              </a:rPr>
              <a:t> and discuss some of its key contributors, including discrepancy, fairness, disposition, mood, and emotion.</a:t>
            </a:r>
          </a:p>
        </p:txBody>
      </p:sp>
    </p:spTree>
    <p:extLst>
      <p:ext uri="{BB962C8B-B14F-4D97-AF65-F5344CB8AC3E}">
        <p14:creationId xmlns:p14="http://schemas.microsoft.com/office/powerpoint/2010/main" val="41647887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Learning Objectives</a:t>
            </a:r>
            <a:r>
              <a:rPr lang="en-CA" altLang="en-US" sz="2000" dirty="0">
                <a:effectLst/>
              </a:rPr>
              <a:t> </a:t>
            </a:r>
            <a:r>
              <a:rPr lang="en-CA" altLang="en-US" sz="2000" b="0" dirty="0">
                <a:effectLst/>
              </a:rPr>
              <a:t>(2 of 2)</a:t>
            </a:r>
            <a:endParaRPr lang="en-US" dirty="0">
              <a:effectLst/>
            </a:endParaRPr>
          </a:p>
        </p:txBody>
      </p:sp>
      <p:sp>
        <p:nvSpPr>
          <p:cNvPr id="3" name="Content Placeholder 2"/>
          <p:cNvSpPr>
            <a:spLocks noGrp="1"/>
          </p:cNvSpPr>
          <p:nvPr>
            <p:ph idx="1"/>
          </p:nvPr>
        </p:nvSpPr>
        <p:spPr/>
        <p:txBody>
          <a:bodyPr/>
          <a:lstStyle/>
          <a:p>
            <a:pPr marL="1146175" indent="-1146175">
              <a:buNone/>
            </a:pPr>
            <a:r>
              <a:rPr lang="en-CA" altLang="en-US" dirty="0">
                <a:solidFill>
                  <a:srgbClr val="007FA3"/>
                </a:solidFill>
                <a:effectLst/>
              </a:rPr>
              <a:t>LO4.4</a:t>
            </a:r>
            <a:r>
              <a:rPr lang="en-CA" altLang="en-US" dirty="0">
                <a:effectLst/>
              </a:rPr>
              <a:t>	Explain the relationship between job satisfaction and absenteeism, turnover, performance, organizational citizenship behaviour, and customer satisfaction.</a:t>
            </a:r>
          </a:p>
          <a:p>
            <a:pPr marL="1146175" indent="-1146175">
              <a:buNone/>
            </a:pPr>
            <a:r>
              <a:rPr lang="en-CA" altLang="en-US" dirty="0">
                <a:solidFill>
                  <a:srgbClr val="007FA3"/>
                </a:solidFill>
                <a:effectLst/>
              </a:rPr>
              <a:t>LO4.5</a:t>
            </a:r>
            <a:r>
              <a:rPr lang="en-CA" altLang="en-US" dirty="0">
                <a:effectLst/>
              </a:rPr>
              <a:t>	Differentiate </a:t>
            </a:r>
            <a:r>
              <a:rPr lang="en-CA" altLang="en-US" i="1" dirty="0">
                <a:effectLst/>
              </a:rPr>
              <a:t>affective</a:t>
            </a:r>
            <a:r>
              <a:rPr lang="en-CA" altLang="en-US" dirty="0">
                <a:effectLst/>
              </a:rPr>
              <a:t>, </a:t>
            </a:r>
            <a:r>
              <a:rPr lang="en-CA" altLang="en-US" i="1" dirty="0">
                <a:effectLst/>
              </a:rPr>
              <a:t>continuance</a:t>
            </a:r>
            <a:r>
              <a:rPr lang="en-CA" altLang="en-US" dirty="0">
                <a:effectLst/>
              </a:rPr>
              <a:t>, and </a:t>
            </a:r>
            <a:r>
              <a:rPr lang="en-CA" altLang="en-US" i="1" dirty="0">
                <a:effectLst/>
              </a:rPr>
              <a:t>normative</a:t>
            </a:r>
            <a:r>
              <a:rPr lang="en-CA" altLang="en-US" dirty="0">
                <a:effectLst/>
              </a:rPr>
              <a:t> </a:t>
            </a:r>
            <a:r>
              <a:rPr lang="en-CA" altLang="en-US" i="1" dirty="0">
                <a:effectLst/>
              </a:rPr>
              <a:t>commitment</a:t>
            </a:r>
            <a:r>
              <a:rPr lang="en-CA" altLang="en-US" dirty="0">
                <a:effectLst/>
              </a:rPr>
              <a:t> and explain how organizations can foster </a:t>
            </a:r>
            <a:r>
              <a:rPr lang="en-CA" altLang="en-US" i="1" dirty="0">
                <a:effectLst/>
              </a:rPr>
              <a:t>organizational commitment</a:t>
            </a:r>
            <a:r>
              <a:rPr lang="en-CA" altLang="en-US" dirty="0">
                <a:effectLst/>
              </a:rPr>
              <a:t>.</a:t>
            </a:r>
          </a:p>
        </p:txBody>
      </p:sp>
    </p:spTree>
    <p:extLst>
      <p:ext uri="{BB962C8B-B14F-4D97-AF65-F5344CB8AC3E}">
        <p14:creationId xmlns:p14="http://schemas.microsoft.com/office/powerpoint/2010/main" val="35086925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What Are Values?</a:t>
            </a:r>
            <a:r>
              <a:rPr lang="en-CA" altLang="en-US" sz="2000" dirty="0">
                <a:effectLst/>
              </a:rPr>
              <a:t> </a:t>
            </a:r>
            <a:r>
              <a:rPr lang="en-CA" altLang="en-US" sz="2000" b="0" dirty="0">
                <a:effectLst/>
              </a:rPr>
              <a:t>(1 of 2)</a:t>
            </a:r>
            <a:endParaRPr lang="en-US" b="0" dirty="0">
              <a:effectLst/>
            </a:endParaRPr>
          </a:p>
        </p:txBody>
      </p:sp>
      <p:sp>
        <p:nvSpPr>
          <p:cNvPr id="3" name="Content Placeholder 2"/>
          <p:cNvSpPr>
            <a:spLocks noGrp="1"/>
          </p:cNvSpPr>
          <p:nvPr>
            <p:ph idx="1"/>
          </p:nvPr>
        </p:nvSpPr>
        <p:spPr/>
        <p:txBody>
          <a:bodyPr/>
          <a:lstStyle/>
          <a:p>
            <a:pPr>
              <a:defRPr/>
            </a:pPr>
            <a:r>
              <a:rPr lang="en-CA" altLang="en-US" dirty="0">
                <a:effectLst/>
              </a:rPr>
              <a:t>A broad tendency to prefer certain states of affairs over others.</a:t>
            </a:r>
          </a:p>
          <a:p>
            <a:pPr>
              <a:defRPr/>
            </a:pPr>
            <a:r>
              <a:rPr lang="en-CA" altLang="en-US" dirty="0">
                <a:effectLst/>
              </a:rPr>
              <a:t>Values have to do with what we consider good and bad.</a:t>
            </a:r>
          </a:p>
          <a:p>
            <a:pPr>
              <a:defRPr/>
            </a:pPr>
            <a:r>
              <a:rPr lang="en-CA" altLang="en-US" dirty="0">
                <a:effectLst/>
              </a:rPr>
              <a:t>Values are motivational; they signal how we believe and how we </a:t>
            </a:r>
            <a:r>
              <a:rPr lang="en-CA" altLang="en-US" i="1" dirty="0">
                <a:effectLst/>
              </a:rPr>
              <a:t>should</a:t>
            </a:r>
            <a:r>
              <a:rPr lang="en-CA" altLang="en-US" dirty="0">
                <a:effectLst/>
              </a:rPr>
              <a:t> and </a:t>
            </a:r>
            <a:r>
              <a:rPr lang="en-CA" altLang="en-US" i="1" dirty="0">
                <a:effectLst/>
              </a:rPr>
              <a:t>should not</a:t>
            </a:r>
            <a:r>
              <a:rPr lang="en-CA" altLang="en-US" dirty="0">
                <a:effectLst/>
              </a:rPr>
              <a:t> behave.</a:t>
            </a:r>
            <a:endParaRPr lang="en-CA" altLang="en-US" sz="2400" dirty="0">
              <a:effectLst/>
            </a:endParaRPr>
          </a:p>
        </p:txBody>
      </p:sp>
    </p:spTree>
    <p:extLst>
      <p:ext uri="{BB962C8B-B14F-4D97-AF65-F5344CB8AC3E}">
        <p14:creationId xmlns:p14="http://schemas.microsoft.com/office/powerpoint/2010/main" val="36073285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What Are Values?</a:t>
            </a:r>
            <a:r>
              <a:rPr lang="en-CA" altLang="en-US" sz="2000" dirty="0">
                <a:effectLst/>
              </a:rPr>
              <a:t> </a:t>
            </a:r>
            <a:r>
              <a:rPr lang="en-CA" altLang="en-US" sz="2000" b="0" dirty="0">
                <a:effectLst/>
              </a:rPr>
              <a:t>(2 of 2)</a:t>
            </a:r>
            <a:endParaRPr lang="en-US" dirty="0">
              <a:effectLst/>
            </a:endParaRPr>
          </a:p>
        </p:txBody>
      </p:sp>
      <p:sp>
        <p:nvSpPr>
          <p:cNvPr id="3" name="Content Placeholder 2"/>
          <p:cNvSpPr>
            <a:spLocks noGrp="1"/>
          </p:cNvSpPr>
          <p:nvPr>
            <p:ph idx="1"/>
          </p:nvPr>
        </p:nvSpPr>
        <p:spPr/>
        <p:txBody>
          <a:bodyPr/>
          <a:lstStyle/>
          <a:p>
            <a:r>
              <a:rPr lang="en-CA" altLang="en-US" dirty="0">
                <a:effectLst/>
              </a:rPr>
              <a:t>Values are very general; they do not predict behaviour in specific situations very well.</a:t>
            </a:r>
          </a:p>
          <a:p>
            <a:r>
              <a:rPr lang="en-CA" altLang="en-US" dirty="0">
                <a:effectLst/>
              </a:rPr>
              <a:t>People tend to hold values structured around such factors as achievement, power, autonomy, conformity, tradition, and social welfare.</a:t>
            </a:r>
          </a:p>
        </p:txBody>
      </p:sp>
    </p:spTree>
    <p:extLst>
      <p:ext uri="{BB962C8B-B14F-4D97-AF65-F5344CB8AC3E}">
        <p14:creationId xmlns:p14="http://schemas.microsoft.com/office/powerpoint/2010/main" val="18272341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Generational Differences in Values</a:t>
            </a:r>
            <a:r>
              <a:rPr lang="en-CA" altLang="en-US" sz="2000" dirty="0">
                <a:effectLst/>
              </a:rPr>
              <a:t> </a:t>
            </a:r>
            <a:r>
              <a:rPr lang="en-CA" altLang="en-US" sz="2000" b="0" dirty="0">
                <a:effectLst/>
              </a:rPr>
              <a:t>(1 of 4)</a:t>
            </a:r>
            <a:endParaRPr lang="en-US" b="0" dirty="0">
              <a:effectLst/>
            </a:endParaRPr>
          </a:p>
        </p:txBody>
      </p:sp>
      <p:sp>
        <p:nvSpPr>
          <p:cNvPr id="3" name="Content Placeholder 2"/>
          <p:cNvSpPr>
            <a:spLocks noGrp="1"/>
          </p:cNvSpPr>
          <p:nvPr>
            <p:ph idx="1"/>
          </p:nvPr>
        </p:nvSpPr>
        <p:spPr/>
        <p:txBody>
          <a:bodyPr/>
          <a:lstStyle/>
          <a:p>
            <a:r>
              <a:rPr lang="en-CA" altLang="en-US" dirty="0">
                <a:effectLst/>
              </a:rPr>
              <a:t>There are four distinctive generations in the workplace today:</a:t>
            </a:r>
          </a:p>
          <a:p>
            <a:pPr lvl="1"/>
            <a:r>
              <a:rPr lang="en-CA" altLang="en-US" dirty="0">
                <a:effectLst/>
              </a:rPr>
              <a:t>Traditionalists (1922-1945)</a:t>
            </a:r>
          </a:p>
          <a:p>
            <a:pPr lvl="1"/>
            <a:r>
              <a:rPr lang="en-CA" altLang="en-US" dirty="0">
                <a:effectLst/>
              </a:rPr>
              <a:t>Baby Boomers (1946-1964)</a:t>
            </a:r>
          </a:p>
          <a:p>
            <a:pPr lvl="1"/>
            <a:r>
              <a:rPr lang="en-CA" altLang="en-US" dirty="0">
                <a:effectLst/>
              </a:rPr>
              <a:t>Generation X (1965-1980)</a:t>
            </a:r>
          </a:p>
          <a:p>
            <a:pPr lvl="1"/>
            <a:r>
              <a:rPr lang="en-CA" altLang="en-US" dirty="0">
                <a:effectLst/>
              </a:rPr>
              <a:t>Millennials (Generation Y) (1981-2000)</a:t>
            </a:r>
          </a:p>
        </p:txBody>
      </p:sp>
    </p:spTree>
    <p:extLst>
      <p:ext uri="{BB962C8B-B14F-4D97-AF65-F5344CB8AC3E}">
        <p14:creationId xmlns:p14="http://schemas.microsoft.com/office/powerpoint/2010/main" val="27654285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Generational Differences in Values</a:t>
            </a:r>
            <a:r>
              <a:rPr lang="en-CA" altLang="en-US" sz="2000" dirty="0">
                <a:effectLst/>
              </a:rPr>
              <a:t> </a:t>
            </a:r>
            <a:r>
              <a:rPr lang="en-CA" altLang="en-US" sz="2000" b="0" dirty="0">
                <a:effectLst/>
              </a:rPr>
              <a:t>(2 of 4)</a:t>
            </a:r>
            <a:endParaRPr lang="en-US" dirty="0">
              <a:effectLst/>
            </a:endParaRPr>
          </a:p>
        </p:txBody>
      </p:sp>
      <p:sp>
        <p:nvSpPr>
          <p:cNvPr id="3" name="Content Placeholder 2"/>
          <p:cNvSpPr>
            <a:spLocks noGrp="1"/>
          </p:cNvSpPr>
          <p:nvPr>
            <p:ph idx="1"/>
          </p:nvPr>
        </p:nvSpPr>
        <p:spPr/>
        <p:txBody>
          <a:bodyPr/>
          <a:lstStyle/>
          <a:p>
            <a:r>
              <a:rPr lang="en-CA" altLang="en-US" dirty="0">
                <a:effectLst/>
              </a:rPr>
              <a:t>These generations grew up under rather different socialization experiences.</a:t>
            </a:r>
          </a:p>
          <a:p>
            <a:r>
              <a:rPr lang="en-CA" altLang="en-US" dirty="0">
                <a:effectLst/>
              </a:rPr>
              <a:t>These differences have led to notable value differences between the generations.</a:t>
            </a:r>
          </a:p>
          <a:p>
            <a:r>
              <a:rPr lang="en-US" dirty="0"/>
              <a:t>Such value differences might underlie the differential workplace assets and preferences for leadership style. </a:t>
            </a:r>
            <a:endParaRPr lang="en-CA" altLang="en-US" dirty="0">
              <a:effectLst/>
            </a:endParaRPr>
          </a:p>
        </p:txBody>
      </p:sp>
    </p:spTree>
    <p:extLst>
      <p:ext uri="{BB962C8B-B14F-4D97-AF65-F5344CB8AC3E}">
        <p14:creationId xmlns:p14="http://schemas.microsoft.com/office/powerpoint/2010/main" val="27654285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Four Generations in Today’s Workplace</a:t>
            </a:r>
            <a:endParaRPr lang="en-US" dirty="0"/>
          </a:p>
        </p:txBody>
      </p:sp>
      <p:pic>
        <p:nvPicPr>
          <p:cNvPr id="4" name="Picture 3" descr="The columns of the table, from left to right, are: generation, percentage of workforce, assets in the workplace, and leadership style preferences. The four rows of information are as follows.&#10;• Row 1: traditionalists, born 1922 through 1945; 8 percent; hard working, stable, loyal, thorough, detail-oriented, focused, emotional maturity; fair, consistent, clear, direct, respectful.&#10;• Row 2: baby boomers, born 146 through 1964; 44 percent; team perspective, dedicated, experienced, knowledgeable, service-oriented; treat as equals, warm and caring, mission-defined, democratic approach.&#10;• Row 3: generation X, born 1965 through 1980; 34 percent; independent, adaptable, creative techno-literate, willing to challenge the status quo; direct, competent, genuine, informal, flexible, results-oriented, supportive of learning opportunities.&#10;• Row 4: millennials, born 1981 through 2000; 14 percent and increasing rapidly; optimistic, able to multitask, tenacious, technologically savvy, driven to learn and grow, team-oriented, socially responsible; motivational, collaborative, positive, educational, organized, achievement-oriented, able to coach.&#10;&#10;"/>
          <p:cNvPicPr>
            <a:picLocks noChangeAspect="1"/>
          </p:cNvPicPr>
          <p:nvPr/>
        </p:nvPicPr>
        <p:blipFill rotWithShape="1">
          <a:blip r:embed="rId2">
            <a:extLst>
              <a:ext uri="{28A0092B-C50C-407E-A947-70E740481C1C}">
                <a14:useLocalDpi xmlns:a14="http://schemas.microsoft.com/office/drawing/2010/main" val="0"/>
              </a:ext>
            </a:extLst>
          </a:blip>
          <a:srcRect l="22083" t="24088" r="1"/>
          <a:stretch/>
        </p:blipFill>
        <p:spPr>
          <a:xfrm>
            <a:off x="851086" y="2057400"/>
            <a:ext cx="7441828" cy="3886200"/>
          </a:xfrm>
          <a:prstGeom prst="rect">
            <a:avLst/>
          </a:prstGeom>
        </p:spPr>
      </p:pic>
    </p:spTree>
    <p:extLst>
      <p:ext uri="{BB962C8B-B14F-4D97-AF65-F5344CB8AC3E}">
        <p14:creationId xmlns:p14="http://schemas.microsoft.com/office/powerpoint/2010/main" val="27654285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Generational Stereotypes</a:t>
            </a:r>
            <a:endParaRPr lang="en-US" dirty="0">
              <a:effectLst/>
            </a:endParaRPr>
          </a:p>
        </p:txBody>
      </p:sp>
      <p:sp>
        <p:nvSpPr>
          <p:cNvPr id="3" name="Content Placeholder 2"/>
          <p:cNvSpPr>
            <a:spLocks noGrp="1"/>
          </p:cNvSpPr>
          <p:nvPr>
            <p:ph idx="1"/>
          </p:nvPr>
        </p:nvSpPr>
        <p:spPr/>
        <p:txBody>
          <a:bodyPr/>
          <a:lstStyle/>
          <a:p>
            <a:r>
              <a:rPr lang="en-CA" altLang="en-US" b="1" dirty="0">
                <a:effectLst/>
              </a:rPr>
              <a:t>Traditionalists</a:t>
            </a:r>
            <a:r>
              <a:rPr lang="en-CA" altLang="en-US" dirty="0">
                <a:effectLst/>
              </a:rPr>
              <a:t>: Respectful of authority and a high work ethic.</a:t>
            </a:r>
          </a:p>
          <a:p>
            <a:r>
              <a:rPr lang="en-CA" altLang="en-US" b="1" dirty="0">
                <a:effectLst/>
              </a:rPr>
              <a:t>Boomers</a:t>
            </a:r>
            <a:r>
              <a:rPr lang="en-CA" altLang="en-US" dirty="0">
                <a:effectLst/>
              </a:rPr>
              <a:t>: Optimistic workaholics.</a:t>
            </a:r>
          </a:p>
          <a:p>
            <a:r>
              <a:rPr lang="en-CA" altLang="en-US" b="1" dirty="0">
                <a:effectLst/>
              </a:rPr>
              <a:t>Gen X</a:t>
            </a:r>
            <a:r>
              <a:rPr lang="en-CA" altLang="en-US" dirty="0">
                <a:effectLst/>
              </a:rPr>
              <a:t>: Cynical, confident, and pragmatic.</a:t>
            </a:r>
          </a:p>
          <a:p>
            <a:r>
              <a:rPr lang="en-CA" altLang="en-US" b="1" dirty="0">
                <a:effectLst/>
              </a:rPr>
              <a:t>Gen Y</a:t>
            </a:r>
            <a:r>
              <a:rPr lang="en-CA" altLang="en-US" dirty="0">
                <a:effectLst/>
              </a:rPr>
              <a:t>: Confident, social, demanding of feedback, and somewhat unfocused.</a:t>
            </a:r>
          </a:p>
          <a:p>
            <a:r>
              <a:rPr lang="en-CA" altLang="en-US" i="1" dirty="0">
                <a:effectLst/>
              </a:rPr>
              <a:t>Are these stereotypes accurate?</a:t>
            </a:r>
            <a:endParaRPr lang="en-CA" altLang="en-US" dirty="0">
              <a:effectLst/>
            </a:endParaRPr>
          </a:p>
        </p:txBody>
      </p:sp>
    </p:spTree>
    <p:extLst>
      <p:ext uri="{BB962C8B-B14F-4D97-AF65-F5344CB8AC3E}">
        <p14:creationId xmlns:p14="http://schemas.microsoft.com/office/powerpoint/2010/main" val="27654285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Generational Differences in Values</a:t>
            </a:r>
            <a:r>
              <a:rPr lang="en-CA" altLang="en-US" sz="2000" dirty="0">
                <a:effectLst/>
              </a:rPr>
              <a:t> </a:t>
            </a:r>
            <a:r>
              <a:rPr lang="en-CA" altLang="en-US" sz="2000" b="0" dirty="0">
                <a:effectLst/>
              </a:rPr>
              <a:t>(3 of 4)</a:t>
            </a:r>
            <a:endParaRPr lang="en-US" dirty="0">
              <a:effectLst/>
            </a:endParaRPr>
          </a:p>
        </p:txBody>
      </p:sp>
      <p:sp>
        <p:nvSpPr>
          <p:cNvPr id="3" name="Content Placeholder 2"/>
          <p:cNvSpPr>
            <a:spLocks noGrp="1"/>
          </p:cNvSpPr>
          <p:nvPr>
            <p:ph idx="1"/>
          </p:nvPr>
        </p:nvSpPr>
        <p:spPr/>
        <p:txBody>
          <a:bodyPr/>
          <a:lstStyle/>
          <a:p>
            <a:r>
              <a:rPr lang="en-CA" altLang="en-US" dirty="0">
                <a:effectLst/>
              </a:rPr>
              <a:t>Most research points to more similarities than differences in values across generations, </a:t>
            </a:r>
            <a:r>
              <a:rPr lang="en-US" dirty="0"/>
              <a:t>especially regarding work attitudes, motivation, and work ethic.</a:t>
            </a:r>
            <a:endParaRPr lang="en-CA" altLang="en-US" dirty="0">
              <a:effectLst/>
            </a:endParaRPr>
          </a:p>
          <a:p>
            <a:r>
              <a:rPr lang="en-CA" altLang="en-US" dirty="0">
                <a:effectLst/>
              </a:rPr>
              <a:t>Some indication that Gen X and Y are more inclined to value money, status, and rapid career growth than are boomers.</a:t>
            </a:r>
          </a:p>
          <a:p>
            <a:r>
              <a:rPr lang="en-CA" altLang="en-US" dirty="0">
                <a:effectLst/>
              </a:rPr>
              <a:t>Gen Ys and Xers, compared to Boomers, see work as less central, value leisure more, and are more inclined towards work-life balance.</a:t>
            </a:r>
          </a:p>
        </p:txBody>
      </p:sp>
    </p:spTree>
    <p:extLst>
      <p:ext uri="{BB962C8B-B14F-4D97-AF65-F5344CB8AC3E}">
        <p14:creationId xmlns:p14="http://schemas.microsoft.com/office/powerpoint/2010/main" val="27654285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Generational Differences in Values</a:t>
            </a:r>
            <a:r>
              <a:rPr lang="en-CA" altLang="en-US" sz="2000" dirty="0">
                <a:effectLst/>
              </a:rPr>
              <a:t> </a:t>
            </a:r>
            <a:r>
              <a:rPr lang="en-CA" altLang="en-US" sz="2000" b="0" dirty="0">
                <a:effectLst/>
              </a:rPr>
              <a:t>(4 of 4)</a:t>
            </a:r>
            <a:endParaRPr lang="en-US" dirty="0">
              <a:effectLst/>
            </a:endParaRPr>
          </a:p>
        </p:txBody>
      </p:sp>
      <p:sp>
        <p:nvSpPr>
          <p:cNvPr id="3" name="Content Placeholder 2"/>
          <p:cNvSpPr>
            <a:spLocks noGrp="1"/>
          </p:cNvSpPr>
          <p:nvPr>
            <p:ph idx="1"/>
          </p:nvPr>
        </p:nvSpPr>
        <p:spPr/>
        <p:txBody>
          <a:bodyPr/>
          <a:lstStyle/>
          <a:p>
            <a:r>
              <a:rPr lang="en-CA" altLang="en-US" dirty="0">
                <a:effectLst/>
              </a:rPr>
              <a:t>Some research has concluded that all work generations share the same values but express them differently.</a:t>
            </a:r>
          </a:p>
          <a:p>
            <a:r>
              <a:rPr lang="en-CA" altLang="en-US" dirty="0">
                <a:effectLst/>
              </a:rPr>
              <a:t>Generational differences in work values or the way values are expressed is important because a good “fit” between a person’s values and those of the organization (person-organization fit) leads to more positive work attitudes and behaviours, including reduced chances of quitting.</a:t>
            </a:r>
          </a:p>
        </p:txBody>
      </p:sp>
    </p:spTree>
    <p:extLst>
      <p:ext uri="{BB962C8B-B14F-4D97-AF65-F5344CB8AC3E}">
        <p14:creationId xmlns:p14="http://schemas.microsoft.com/office/powerpoint/2010/main" val="27654285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Cultural Differences in Values</a:t>
            </a:r>
            <a:endParaRPr lang="en-US" dirty="0">
              <a:effectLst/>
            </a:endParaRPr>
          </a:p>
        </p:txBody>
      </p:sp>
      <p:sp>
        <p:nvSpPr>
          <p:cNvPr id="3" name="Content Placeholder 2"/>
          <p:cNvSpPr>
            <a:spLocks noGrp="1"/>
          </p:cNvSpPr>
          <p:nvPr>
            <p:ph idx="1"/>
          </p:nvPr>
        </p:nvSpPr>
        <p:spPr>
          <a:xfrm>
            <a:off x="457200" y="1600200"/>
            <a:ext cx="8229600" cy="4525963"/>
          </a:xfrm>
        </p:spPr>
        <p:txBody>
          <a:bodyPr/>
          <a:lstStyle/>
          <a:p>
            <a:r>
              <a:rPr lang="en-CA" altLang="en-US" dirty="0">
                <a:effectLst/>
              </a:rPr>
              <a:t>There are basic differences in work-related values across cultures.</a:t>
            </a:r>
          </a:p>
          <a:p>
            <a:r>
              <a:rPr lang="en-US" dirty="0"/>
              <a:t>There is considerable variation in how well people adjust to assignments in other cultures, with many failures.</a:t>
            </a:r>
          </a:p>
          <a:p>
            <a:r>
              <a:rPr lang="en-US" dirty="0"/>
              <a:t>Failed business negotiations is attributable to a lack of understanding of cross-cultural differences.</a:t>
            </a:r>
          </a:p>
          <a:p>
            <a:r>
              <a:rPr lang="en-US" dirty="0"/>
              <a:t>At the root of many of these problems is a lack of appreciation of basic differences in work-related values across cultures.</a:t>
            </a:r>
          </a:p>
          <a:p>
            <a:endParaRPr lang="en-CA" altLang="en-US" dirty="0">
              <a:effectLst/>
            </a:endParaRPr>
          </a:p>
        </p:txBody>
      </p:sp>
    </p:spTree>
    <p:extLst>
      <p:ext uri="{BB962C8B-B14F-4D97-AF65-F5344CB8AC3E}">
        <p14:creationId xmlns:p14="http://schemas.microsoft.com/office/powerpoint/2010/main" val="27654285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Work Centrality</a:t>
            </a:r>
            <a:endParaRPr lang="en-US" dirty="0">
              <a:effectLst/>
            </a:endParaRPr>
          </a:p>
        </p:txBody>
      </p:sp>
      <p:sp>
        <p:nvSpPr>
          <p:cNvPr id="3" name="Content Placeholder 2"/>
          <p:cNvSpPr>
            <a:spLocks noGrp="1"/>
          </p:cNvSpPr>
          <p:nvPr>
            <p:ph idx="1"/>
          </p:nvPr>
        </p:nvSpPr>
        <p:spPr/>
        <p:txBody>
          <a:bodyPr/>
          <a:lstStyle/>
          <a:p>
            <a:r>
              <a:rPr lang="en-CA" altLang="en-US" dirty="0">
                <a:effectLst/>
              </a:rPr>
              <a:t>Work is valued differently across cultures.</a:t>
            </a:r>
          </a:p>
          <a:p>
            <a:r>
              <a:rPr lang="en-CA" altLang="en-US" dirty="0">
                <a:effectLst/>
              </a:rPr>
              <a:t>There are cross-national differences in the extent to which people perceive work as a central life interest.</a:t>
            </a:r>
          </a:p>
          <a:p>
            <a:r>
              <a:rPr lang="en-CA" altLang="en-US" dirty="0">
                <a:effectLst/>
              </a:rPr>
              <a:t>People for whom work is a central life interest work more hours.</a:t>
            </a:r>
          </a:p>
          <a:p>
            <a:r>
              <a:rPr lang="en-CA" altLang="en-US" dirty="0">
                <a:effectLst/>
              </a:rPr>
              <a:t>Cross-cultural differences in work centrality can lead to adjustment problems for foreign employees and managers.</a:t>
            </a:r>
          </a:p>
        </p:txBody>
      </p:sp>
    </p:spTree>
    <p:extLst>
      <p:ext uri="{BB962C8B-B14F-4D97-AF65-F5344CB8AC3E}">
        <p14:creationId xmlns:p14="http://schemas.microsoft.com/office/powerpoint/2010/main" val="27654285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Hofstede’s Study</a:t>
            </a:r>
            <a:r>
              <a:rPr lang="en-CA" altLang="en-US" sz="2000" dirty="0">
                <a:effectLst/>
              </a:rPr>
              <a:t> </a:t>
            </a:r>
            <a:r>
              <a:rPr lang="en-CA" altLang="en-US" sz="2000" b="0" dirty="0">
                <a:effectLst/>
              </a:rPr>
              <a:t>(1 of 2)</a:t>
            </a:r>
            <a:endParaRPr lang="en-US" b="0" dirty="0">
              <a:effectLst/>
            </a:endParaRPr>
          </a:p>
        </p:txBody>
      </p:sp>
      <p:sp>
        <p:nvSpPr>
          <p:cNvPr id="3" name="Content Placeholder 2"/>
          <p:cNvSpPr>
            <a:spLocks noGrp="1"/>
          </p:cNvSpPr>
          <p:nvPr>
            <p:ph idx="1"/>
          </p:nvPr>
        </p:nvSpPr>
        <p:spPr/>
        <p:txBody>
          <a:bodyPr/>
          <a:lstStyle/>
          <a:p>
            <a:r>
              <a:rPr lang="en-CA" altLang="en-US" dirty="0">
                <a:effectLst/>
              </a:rPr>
              <a:t>Geert Hofstede questioned over 116,000 IBM employees in 40 countries about their work-related values.</a:t>
            </a:r>
          </a:p>
          <a:p>
            <a:r>
              <a:rPr lang="en-CA" altLang="en-US" dirty="0">
                <a:effectLst/>
              </a:rPr>
              <a:t>He discovered four basic dimensions along which work-related values differed across cultures:</a:t>
            </a:r>
          </a:p>
          <a:p>
            <a:pPr lvl="1"/>
            <a:r>
              <a:rPr lang="en-CA" altLang="en-US" dirty="0">
                <a:effectLst/>
              </a:rPr>
              <a:t>Power distance</a:t>
            </a:r>
          </a:p>
          <a:p>
            <a:pPr lvl="1"/>
            <a:r>
              <a:rPr lang="en-CA" altLang="en-US" dirty="0">
                <a:effectLst/>
              </a:rPr>
              <a:t>Uncertainty avoidance</a:t>
            </a:r>
          </a:p>
          <a:p>
            <a:pPr lvl="1"/>
            <a:r>
              <a:rPr lang="en-CA" altLang="en-US" dirty="0">
                <a:effectLst/>
              </a:rPr>
              <a:t>Masculinity/femininity</a:t>
            </a:r>
          </a:p>
          <a:p>
            <a:pPr lvl="1"/>
            <a:r>
              <a:rPr lang="en-CA" altLang="en-US" dirty="0">
                <a:effectLst/>
              </a:rPr>
              <a:t>Individualism/collectivism</a:t>
            </a:r>
          </a:p>
        </p:txBody>
      </p:sp>
    </p:spTree>
    <p:extLst>
      <p:ext uri="{BB962C8B-B14F-4D97-AF65-F5344CB8AC3E}">
        <p14:creationId xmlns:p14="http://schemas.microsoft.com/office/powerpoint/2010/main" val="27654285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Hofstede’s Study</a:t>
            </a:r>
            <a:r>
              <a:rPr lang="en-CA" altLang="en-US" sz="2000" dirty="0">
                <a:effectLst/>
              </a:rPr>
              <a:t> </a:t>
            </a:r>
            <a:r>
              <a:rPr lang="en-CA" altLang="en-US" sz="2000" b="0" dirty="0">
                <a:effectLst/>
              </a:rPr>
              <a:t>(2 of 2)</a:t>
            </a:r>
            <a:endParaRPr lang="en-US" dirty="0">
              <a:effectLst/>
            </a:endParaRPr>
          </a:p>
        </p:txBody>
      </p:sp>
      <p:sp>
        <p:nvSpPr>
          <p:cNvPr id="3" name="Content Placeholder 2"/>
          <p:cNvSpPr>
            <a:spLocks noGrp="1"/>
          </p:cNvSpPr>
          <p:nvPr>
            <p:ph idx="1"/>
          </p:nvPr>
        </p:nvSpPr>
        <p:spPr/>
        <p:txBody>
          <a:bodyPr/>
          <a:lstStyle/>
          <a:p>
            <a:r>
              <a:rPr lang="en-CA" altLang="en-US" dirty="0">
                <a:effectLst/>
              </a:rPr>
              <a:t>Subsequent work with Canadian Michael Bond that catered more to Eastern cultures resulted in a fifth dimension:</a:t>
            </a:r>
          </a:p>
          <a:p>
            <a:pPr lvl="1"/>
            <a:r>
              <a:rPr lang="en-CA" altLang="en-US" dirty="0">
                <a:effectLst/>
              </a:rPr>
              <a:t>Long-term/short-term orientation</a:t>
            </a:r>
          </a:p>
        </p:txBody>
      </p:sp>
    </p:spTree>
    <p:extLst>
      <p:ext uri="{BB962C8B-B14F-4D97-AF65-F5344CB8AC3E}">
        <p14:creationId xmlns:p14="http://schemas.microsoft.com/office/powerpoint/2010/main" val="27654285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Power Distance</a:t>
            </a:r>
            <a:r>
              <a:rPr lang="en-CA" altLang="en-US" sz="2000" dirty="0">
                <a:effectLst/>
              </a:rPr>
              <a:t> </a:t>
            </a:r>
            <a:r>
              <a:rPr lang="en-CA" altLang="en-US" sz="2000" b="0" dirty="0">
                <a:effectLst/>
              </a:rPr>
              <a:t>(1 of 2)</a:t>
            </a:r>
            <a:endParaRPr lang="en-US" b="0" dirty="0">
              <a:effectLst/>
            </a:endParaRPr>
          </a:p>
        </p:txBody>
      </p:sp>
      <p:sp>
        <p:nvSpPr>
          <p:cNvPr id="3" name="Content Placeholder 2"/>
          <p:cNvSpPr>
            <a:spLocks noGrp="1"/>
          </p:cNvSpPr>
          <p:nvPr>
            <p:ph idx="1"/>
          </p:nvPr>
        </p:nvSpPr>
        <p:spPr/>
        <p:txBody>
          <a:bodyPr/>
          <a:lstStyle/>
          <a:p>
            <a:r>
              <a:rPr lang="en-CA" altLang="en-US" dirty="0">
                <a:effectLst/>
              </a:rPr>
              <a:t>The extent to which an unequal distribution of power is accepted by society members.</a:t>
            </a:r>
          </a:p>
          <a:p>
            <a:r>
              <a:rPr lang="en-CA" altLang="en-US" dirty="0">
                <a:effectLst/>
              </a:rPr>
              <a:t>In small power distance cultures, inequality is minimized, superiors are accessible, and power differences are downplayed.</a:t>
            </a:r>
          </a:p>
        </p:txBody>
      </p:sp>
    </p:spTree>
    <p:extLst>
      <p:ext uri="{BB962C8B-B14F-4D97-AF65-F5344CB8AC3E}">
        <p14:creationId xmlns:p14="http://schemas.microsoft.com/office/powerpoint/2010/main" val="27654285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Power Distance</a:t>
            </a:r>
            <a:r>
              <a:rPr lang="en-CA" altLang="en-US" sz="2000" dirty="0">
                <a:effectLst/>
              </a:rPr>
              <a:t> </a:t>
            </a:r>
            <a:r>
              <a:rPr lang="en-CA" altLang="en-US" sz="2000" b="0" dirty="0">
                <a:effectLst/>
              </a:rPr>
              <a:t>(2 of 2)</a:t>
            </a:r>
            <a:endParaRPr lang="en-US" dirty="0">
              <a:effectLst/>
            </a:endParaRPr>
          </a:p>
        </p:txBody>
      </p:sp>
      <p:sp>
        <p:nvSpPr>
          <p:cNvPr id="3" name="Content Placeholder 2"/>
          <p:cNvSpPr>
            <a:spLocks noGrp="1"/>
          </p:cNvSpPr>
          <p:nvPr>
            <p:ph idx="1"/>
          </p:nvPr>
        </p:nvSpPr>
        <p:spPr/>
        <p:txBody>
          <a:bodyPr/>
          <a:lstStyle/>
          <a:p>
            <a:r>
              <a:rPr lang="en-CA" altLang="en-US" dirty="0">
                <a:effectLst/>
              </a:rPr>
              <a:t>In large power distance cultures, inequality is accepted as natural, superiors are inaccessible, and power differences are highlighted.</a:t>
            </a:r>
          </a:p>
          <a:p>
            <a:r>
              <a:rPr lang="en-CA" altLang="en-US" dirty="0">
                <a:effectLst/>
              </a:rPr>
              <a:t>Out of 76 countries and regions, Canada and the United States rank 15 and 16, falling on the low power distance side of the average.</a:t>
            </a:r>
          </a:p>
        </p:txBody>
      </p:sp>
    </p:spTree>
    <p:extLst>
      <p:ext uri="{BB962C8B-B14F-4D97-AF65-F5344CB8AC3E}">
        <p14:creationId xmlns:p14="http://schemas.microsoft.com/office/powerpoint/2010/main" val="27654285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Uncertainty Avoidance</a:t>
            </a:r>
            <a:r>
              <a:rPr lang="en-CA" altLang="en-US" sz="2000" dirty="0">
                <a:effectLst/>
              </a:rPr>
              <a:t> </a:t>
            </a:r>
            <a:r>
              <a:rPr lang="en-CA" altLang="en-US" sz="2000" b="0" dirty="0">
                <a:effectLst/>
              </a:rPr>
              <a:t>(1 of 2)</a:t>
            </a:r>
            <a:endParaRPr lang="en-US" b="0" dirty="0">
              <a:effectLst/>
            </a:endParaRPr>
          </a:p>
        </p:txBody>
      </p:sp>
      <p:sp>
        <p:nvSpPr>
          <p:cNvPr id="3" name="Content Placeholder 2"/>
          <p:cNvSpPr>
            <a:spLocks noGrp="1"/>
          </p:cNvSpPr>
          <p:nvPr>
            <p:ph idx="1"/>
          </p:nvPr>
        </p:nvSpPr>
        <p:spPr/>
        <p:txBody>
          <a:bodyPr/>
          <a:lstStyle/>
          <a:p>
            <a:r>
              <a:rPr lang="en-CA" altLang="en-US" dirty="0">
                <a:effectLst/>
              </a:rPr>
              <a:t>The extent to which people are uncomfortable with uncertain and ambiguous situations.</a:t>
            </a:r>
          </a:p>
          <a:p>
            <a:r>
              <a:rPr lang="en-CA" altLang="en-US" dirty="0">
                <a:effectLst/>
              </a:rPr>
              <a:t>Strong uncertainty avoidance cultures stress rules and regulations, hard work, conformity, and security.</a:t>
            </a:r>
          </a:p>
        </p:txBody>
      </p:sp>
    </p:spTree>
    <p:extLst>
      <p:ext uri="{BB962C8B-B14F-4D97-AF65-F5344CB8AC3E}">
        <p14:creationId xmlns:p14="http://schemas.microsoft.com/office/powerpoint/2010/main" val="27654285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Uncertainty Avoidance</a:t>
            </a:r>
            <a:r>
              <a:rPr lang="en-CA" altLang="en-US" sz="2000" dirty="0">
                <a:effectLst/>
              </a:rPr>
              <a:t> </a:t>
            </a:r>
            <a:r>
              <a:rPr lang="en-CA" altLang="en-US" sz="2000" b="0" dirty="0">
                <a:effectLst/>
              </a:rPr>
              <a:t>(2 of 2)</a:t>
            </a:r>
            <a:endParaRPr lang="en-US" dirty="0">
              <a:effectLst/>
            </a:endParaRPr>
          </a:p>
        </p:txBody>
      </p:sp>
      <p:sp>
        <p:nvSpPr>
          <p:cNvPr id="3" name="Content Placeholder 2"/>
          <p:cNvSpPr>
            <a:spLocks noGrp="1"/>
          </p:cNvSpPr>
          <p:nvPr>
            <p:ph idx="1"/>
          </p:nvPr>
        </p:nvSpPr>
        <p:spPr/>
        <p:txBody>
          <a:bodyPr/>
          <a:lstStyle/>
          <a:p>
            <a:r>
              <a:rPr lang="en-CA" altLang="en-US" dirty="0">
                <a:effectLst/>
              </a:rPr>
              <a:t>Cultures with weak uncertainty avoidance are less concerned with rules, conformity, and security, and hard work is not seen as a virtue and risk taking is valued.</a:t>
            </a:r>
          </a:p>
          <a:p>
            <a:r>
              <a:rPr lang="en-CA" altLang="en-US" dirty="0">
                <a:effectLst/>
              </a:rPr>
              <a:t>Canada and the United States are well below average on uncertainty avoidance.</a:t>
            </a:r>
          </a:p>
        </p:txBody>
      </p:sp>
    </p:spTree>
    <p:extLst>
      <p:ext uri="{BB962C8B-B14F-4D97-AF65-F5344CB8AC3E}">
        <p14:creationId xmlns:p14="http://schemas.microsoft.com/office/powerpoint/2010/main" val="27654285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Masculinity/Femininity</a:t>
            </a:r>
            <a:r>
              <a:rPr lang="en-CA" altLang="en-US" sz="2000" dirty="0">
                <a:effectLst/>
              </a:rPr>
              <a:t> </a:t>
            </a:r>
            <a:r>
              <a:rPr lang="en-CA" altLang="en-US" sz="2000" b="0" dirty="0">
                <a:effectLst/>
              </a:rPr>
              <a:t>(1 of 2)</a:t>
            </a:r>
            <a:endParaRPr lang="en-US" b="0" dirty="0">
              <a:effectLst/>
            </a:endParaRPr>
          </a:p>
        </p:txBody>
      </p:sp>
      <p:sp>
        <p:nvSpPr>
          <p:cNvPr id="3" name="Content Placeholder 2"/>
          <p:cNvSpPr>
            <a:spLocks noGrp="1"/>
          </p:cNvSpPr>
          <p:nvPr>
            <p:ph idx="1"/>
          </p:nvPr>
        </p:nvSpPr>
        <p:spPr/>
        <p:txBody>
          <a:bodyPr/>
          <a:lstStyle/>
          <a:p>
            <a:r>
              <a:rPr lang="en-CA" altLang="en-US" dirty="0">
                <a:effectLst/>
              </a:rPr>
              <a:t>Masculine cultures clearly differentiate gender roles, support the dominance of men, and stress economic performance.</a:t>
            </a:r>
          </a:p>
          <a:p>
            <a:r>
              <a:rPr lang="en-CA" altLang="en-US" dirty="0">
                <a:effectLst/>
              </a:rPr>
              <a:t>Feminine cultures accept fluid gender roles, stress sexual equality, and stress quality of life.</a:t>
            </a:r>
          </a:p>
        </p:txBody>
      </p:sp>
    </p:spTree>
    <p:extLst>
      <p:ext uri="{BB962C8B-B14F-4D97-AF65-F5344CB8AC3E}">
        <p14:creationId xmlns:p14="http://schemas.microsoft.com/office/powerpoint/2010/main" val="27654285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Masculinity/Femininity</a:t>
            </a:r>
            <a:r>
              <a:rPr lang="en-CA" altLang="en-US" sz="2000" dirty="0">
                <a:effectLst/>
              </a:rPr>
              <a:t> </a:t>
            </a:r>
            <a:r>
              <a:rPr lang="en-CA" altLang="en-US" sz="2000" b="0" dirty="0">
                <a:effectLst/>
              </a:rPr>
              <a:t>(2 of 2)</a:t>
            </a:r>
            <a:endParaRPr lang="en-US" dirty="0">
              <a:effectLst/>
            </a:endParaRPr>
          </a:p>
        </p:txBody>
      </p:sp>
      <p:sp>
        <p:nvSpPr>
          <p:cNvPr id="3" name="Content Placeholder 2"/>
          <p:cNvSpPr>
            <a:spLocks noGrp="1"/>
          </p:cNvSpPr>
          <p:nvPr>
            <p:ph idx="1"/>
          </p:nvPr>
        </p:nvSpPr>
        <p:spPr/>
        <p:txBody>
          <a:bodyPr/>
          <a:lstStyle/>
          <a:p>
            <a:r>
              <a:rPr lang="en-CA" altLang="en-US" dirty="0">
                <a:effectLst/>
              </a:rPr>
              <a:t>In Hofstede’s research, Japan is the most masculine society followed by Austria, Mexico, and Venezuela. </a:t>
            </a:r>
          </a:p>
          <a:p>
            <a:r>
              <a:rPr lang="en-CA" altLang="en-US" dirty="0">
                <a:effectLst/>
              </a:rPr>
              <a:t>The Scandinavian countries are the most feminine.</a:t>
            </a:r>
          </a:p>
          <a:p>
            <a:r>
              <a:rPr lang="en-CA" altLang="en-US" dirty="0">
                <a:effectLst/>
              </a:rPr>
              <a:t>Canada ranks about mid-pack and the United States is fairly masculine falling about halfway between Canada and Japan.</a:t>
            </a:r>
          </a:p>
        </p:txBody>
      </p:sp>
    </p:spTree>
    <p:extLst>
      <p:ext uri="{BB962C8B-B14F-4D97-AF65-F5344CB8AC3E}">
        <p14:creationId xmlns:p14="http://schemas.microsoft.com/office/powerpoint/2010/main" val="27654285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Individualism/Collectivism</a:t>
            </a:r>
            <a:r>
              <a:rPr lang="en-CA" altLang="en-US" sz="2000" dirty="0">
                <a:effectLst/>
              </a:rPr>
              <a:t> </a:t>
            </a:r>
            <a:r>
              <a:rPr lang="en-CA" altLang="en-US" sz="2000" b="0" dirty="0">
                <a:effectLst/>
              </a:rPr>
              <a:t>(1 of 2)</a:t>
            </a:r>
            <a:endParaRPr lang="en-US" b="0" dirty="0">
              <a:effectLst/>
            </a:endParaRPr>
          </a:p>
        </p:txBody>
      </p:sp>
      <p:sp>
        <p:nvSpPr>
          <p:cNvPr id="3" name="Content Placeholder 2"/>
          <p:cNvSpPr>
            <a:spLocks noGrp="1"/>
          </p:cNvSpPr>
          <p:nvPr>
            <p:ph idx="1"/>
          </p:nvPr>
        </p:nvSpPr>
        <p:spPr/>
        <p:txBody>
          <a:bodyPr/>
          <a:lstStyle/>
          <a:p>
            <a:r>
              <a:rPr lang="en-CA" altLang="en-US" dirty="0">
                <a:effectLst/>
              </a:rPr>
              <a:t>Individualistic societies stress independence, individual initiative, and privacy.</a:t>
            </a:r>
          </a:p>
          <a:p>
            <a:r>
              <a:rPr lang="en-CA" altLang="en-US" dirty="0">
                <a:effectLst/>
              </a:rPr>
              <a:t>Collective cultures favour interdependence and loyalty to family or clan.</a:t>
            </a:r>
          </a:p>
        </p:txBody>
      </p:sp>
    </p:spTree>
    <p:extLst>
      <p:ext uri="{BB962C8B-B14F-4D97-AF65-F5344CB8AC3E}">
        <p14:creationId xmlns:p14="http://schemas.microsoft.com/office/powerpoint/2010/main" val="27654285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Individualism/Collectivism</a:t>
            </a:r>
            <a:r>
              <a:rPr lang="en-CA" altLang="en-US" sz="2000" dirty="0">
                <a:effectLst/>
              </a:rPr>
              <a:t> </a:t>
            </a:r>
            <a:r>
              <a:rPr lang="en-CA" altLang="en-US" sz="2000" b="0" dirty="0">
                <a:effectLst/>
              </a:rPr>
              <a:t>(2 of 2)</a:t>
            </a:r>
            <a:endParaRPr lang="en-US" dirty="0">
              <a:effectLst/>
            </a:endParaRPr>
          </a:p>
        </p:txBody>
      </p:sp>
      <p:sp>
        <p:nvSpPr>
          <p:cNvPr id="3" name="Content Placeholder 2"/>
          <p:cNvSpPr>
            <a:spLocks noGrp="1"/>
          </p:cNvSpPr>
          <p:nvPr>
            <p:ph idx="1"/>
          </p:nvPr>
        </p:nvSpPr>
        <p:spPr/>
        <p:txBody>
          <a:bodyPr/>
          <a:lstStyle/>
          <a:p>
            <a:r>
              <a:rPr lang="en-CA" altLang="en-US" dirty="0">
                <a:effectLst/>
              </a:rPr>
              <a:t>The United States, Australia, Great Britain, and Canada are among the most individualistic societies.</a:t>
            </a:r>
          </a:p>
          <a:p>
            <a:r>
              <a:rPr lang="en-CA" altLang="en-US" dirty="0">
                <a:effectLst/>
              </a:rPr>
              <a:t>Venezuela, Columbia, and Pakistan are among the most collective, with Japan falling about mid-pack.</a:t>
            </a:r>
          </a:p>
        </p:txBody>
      </p:sp>
    </p:spTree>
    <p:extLst>
      <p:ext uri="{BB962C8B-B14F-4D97-AF65-F5344CB8AC3E}">
        <p14:creationId xmlns:p14="http://schemas.microsoft.com/office/powerpoint/2010/main" val="27654285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Long-Term/Short-Term Orientation</a:t>
            </a:r>
            <a:r>
              <a:rPr lang="en-CA" altLang="en-US" sz="2000" dirty="0">
                <a:effectLst/>
              </a:rPr>
              <a:t> </a:t>
            </a:r>
            <a:r>
              <a:rPr lang="en-CA" altLang="en-US" sz="2000" b="0" dirty="0">
                <a:effectLst/>
              </a:rPr>
              <a:t>(1 of 2)</a:t>
            </a:r>
            <a:endParaRPr lang="en-US" b="0" dirty="0">
              <a:effectLst/>
            </a:endParaRPr>
          </a:p>
        </p:txBody>
      </p:sp>
      <p:sp>
        <p:nvSpPr>
          <p:cNvPr id="3" name="Content Placeholder 2"/>
          <p:cNvSpPr>
            <a:spLocks noGrp="1"/>
          </p:cNvSpPr>
          <p:nvPr>
            <p:ph idx="1"/>
          </p:nvPr>
        </p:nvSpPr>
        <p:spPr/>
        <p:txBody>
          <a:bodyPr/>
          <a:lstStyle/>
          <a:p>
            <a:r>
              <a:rPr lang="en-CA" altLang="en-US" dirty="0">
                <a:effectLst/>
              </a:rPr>
              <a:t>Cultures with a long-term orientation stress persistence, perseverance, thrift, and close attention to status differences.</a:t>
            </a:r>
          </a:p>
          <a:p>
            <a:r>
              <a:rPr lang="en-CA" altLang="en-US" dirty="0">
                <a:effectLst/>
              </a:rPr>
              <a:t>Cultures with a short-term orientation stress personal steadiness and stability, face-saving, and social niceties.</a:t>
            </a:r>
          </a:p>
        </p:txBody>
      </p:sp>
    </p:spTree>
    <p:extLst>
      <p:ext uri="{BB962C8B-B14F-4D97-AF65-F5344CB8AC3E}">
        <p14:creationId xmlns:p14="http://schemas.microsoft.com/office/powerpoint/2010/main" val="27654285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Long-Term/Short-Term Orientation</a:t>
            </a:r>
            <a:r>
              <a:rPr lang="en-CA" altLang="en-US" sz="2000" dirty="0">
                <a:effectLst/>
              </a:rPr>
              <a:t> </a:t>
            </a:r>
            <a:r>
              <a:rPr lang="en-CA" altLang="en-US" sz="2000" b="0" dirty="0">
                <a:effectLst/>
              </a:rPr>
              <a:t>(2 of 2)</a:t>
            </a:r>
            <a:endParaRPr lang="en-US" dirty="0">
              <a:effectLst/>
            </a:endParaRPr>
          </a:p>
        </p:txBody>
      </p:sp>
      <p:sp>
        <p:nvSpPr>
          <p:cNvPr id="3" name="Content Placeholder 2"/>
          <p:cNvSpPr>
            <a:spLocks noGrp="1"/>
          </p:cNvSpPr>
          <p:nvPr>
            <p:ph idx="1"/>
          </p:nvPr>
        </p:nvSpPr>
        <p:spPr/>
        <p:txBody>
          <a:bodyPr/>
          <a:lstStyle/>
          <a:p>
            <a:r>
              <a:rPr lang="en-CA" altLang="en-US" dirty="0">
                <a:effectLst/>
              </a:rPr>
              <a:t>China, Hong Kong, Taiwan, Japan, and South Korea tend to be characterized by a long-term orientation.</a:t>
            </a:r>
          </a:p>
          <a:p>
            <a:r>
              <a:rPr lang="en-CA" altLang="en-US" dirty="0">
                <a:effectLst/>
              </a:rPr>
              <a:t>Canada and the United States are more short-term oriented.</a:t>
            </a:r>
          </a:p>
          <a:p>
            <a:r>
              <a:rPr lang="en-CA" altLang="en-US" dirty="0">
                <a:effectLst/>
              </a:rPr>
              <a:t>Hofstede and Bond argue that the long-term orientation, in part, explains prolific East Asian entrepreneurship.</a:t>
            </a:r>
          </a:p>
        </p:txBody>
      </p:sp>
    </p:spTree>
    <p:extLst>
      <p:ext uri="{BB962C8B-B14F-4D97-AF65-F5344CB8AC3E}">
        <p14:creationId xmlns:p14="http://schemas.microsoft.com/office/powerpoint/2010/main" val="27654285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Cross-Cultural Value Comparisons</a:t>
            </a:r>
            <a:endParaRPr lang="en-US" dirty="0">
              <a:effectLst/>
            </a:endParaRPr>
          </a:p>
        </p:txBody>
      </p:sp>
      <p:pic>
        <p:nvPicPr>
          <p:cNvPr id="4" name="Picture 3" descr="The information presented in the graph is as follows.&#10;• Japan: moderate power distance, moderate individualism, high masculinity, high uncertainty avoidance, moderate to high long-term orientation.&#10;• Mexico: moderate to high power distance, low to moderate individualism, moderate masculinity, moderate to high uncertainty avoidance, no data for long-term orientation.&#10;• USA: low to moderate power distance, high individualism, moderate masculinity, low to moderate uncertainly avoidance, low long-term orientation.&#10;• Canada: low to moderate power distance, moderate to high individualism, moderate masculinity, moderate uncertainty avoidance, low long-term orientation.&#10;• West Africa: moderate to high power distance, low individualism, moderate masculinity, moderate uncertainty avoidance, low long-term orientation. &#10;"/>
          <p:cNvPicPr>
            <a:picLocks noChangeAspect="1"/>
          </p:cNvPicPr>
          <p:nvPr/>
        </p:nvPicPr>
        <p:blipFill rotWithShape="1">
          <a:blip r:embed="rId2">
            <a:extLst>
              <a:ext uri="{28A0092B-C50C-407E-A947-70E740481C1C}">
                <a14:useLocalDpi xmlns:a14="http://schemas.microsoft.com/office/drawing/2010/main" val="0"/>
              </a:ext>
            </a:extLst>
          </a:blip>
          <a:srcRect l="22083"/>
          <a:stretch/>
        </p:blipFill>
        <p:spPr>
          <a:xfrm>
            <a:off x="876300" y="1828800"/>
            <a:ext cx="7391400" cy="4202426"/>
          </a:xfrm>
          <a:prstGeom prst="rect">
            <a:avLst/>
          </a:prstGeom>
        </p:spPr>
      </p:pic>
    </p:spTree>
    <p:extLst>
      <p:ext uri="{BB962C8B-B14F-4D97-AF65-F5344CB8AC3E}">
        <p14:creationId xmlns:p14="http://schemas.microsoft.com/office/powerpoint/2010/main" val="27654285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sz="3300" dirty="0"/>
              <a:t>Power Distance and Individualism Values for Various Countries and Regions</a:t>
            </a:r>
            <a:endParaRPr lang="en-AU" sz="3300" dirty="0"/>
          </a:p>
        </p:txBody>
      </p:sp>
      <p:pic>
        <p:nvPicPr>
          <p:cNvPr id="5" name="Content Placeholder 4" descr="The graph shows power distance, PDI, along the horizontal axis, with small on the left and large on the right, with scores from 10 to 110, with the dividing line at 50. The graph shows individualism, IDV, along the vertical axis, with individualist at the bottom and collectivist at the top, with scores from 95 to 5, with the dividing line at 50. Various data points, representing individual countries, are plotted across the graph. &#10;The countries in the collectivist, small power distance quadrant are:&#10;• Costa Rica&#10;• Trinidad&#10;• Jamaica&#10;• Argentina, which is very close to both dividing lines&#10;The countries in the individualist, small power distance quadrant are:&#10;• Israel&#10;• Austria&#10;• Estonia&#10;• Luxemburg&#10;• Lithuania&#10;• Finland&#10;• South Africa, which is very close to the power distance dividing line&#10;• Switzerland, German&#10;• Ireland&#10;• Germany&#10;• Norway&#10;• Sweden&#10;• Latvia&#10;• Denmark&#10;• New Zealand&#10;• Canada, total&#10;• Hungary&#10;• Netherlands&#10;• Great Britain&#10;• Australia&#10;• United States&#10;• Italy, which is directly on the power distance dividing line&#10;The countries in the collectivist, large power distance quadrant are:&#10;• Japan&#10;• Iran&#10;• Morocco&#10;• India&#10;• Suriname&#10;• Brazil&#10;• Russia&#10;• Arab centers&#10;• Turkey&#10;• Uruguay&#10;• Greece&#10;• Croatia&#10;• Bulgaria&#10;• Philippines&#10;• Romania&#10;• Mexico&#10;• East Africa&#10;• Portugal&#10;• Slovenia&#10;• Malaysia&#10;• Serbia&#10;• Hong Kong&#10;• Chile&#10;• Thailand&#10;• South Korea&#10;• Taiwan&#10;• Peru&#10;• Pakistan&#10;• El Salvador&#10;• Vietnam&#10;• Singapore&#10;• West Africa&#10;• China&#10;• Bangladesh&#10;• Panama&#10;• Indonesia&#10;• Venezuela&#10;• Columbia&#10;• Ecuador&#10;• Guatemala&#10;The countries in the individuals, large power distance quadrant are:&#10;• Spain, which is very close to the individualism dividing line&#10;• Slovakia&#10;• Czech Republic&#10;• Malta&#10;• Poland&#10;• Switzerland, French&#10;• France&#10;• Belgium, French&#10;• Belgium, NI&#10;• Canada, Quebec&#10;"/>
          <p:cNvPicPr>
            <a:picLocks noGrp="1" noChangeAspect="1"/>
          </p:cNvPicPr>
          <p:nvPr>
            <p:ph idx="1"/>
          </p:nvPr>
        </p:nvPicPr>
        <p:blipFill rotWithShape="1">
          <a:blip r:embed="rId2">
            <a:extLst>
              <a:ext uri="{28A0092B-C50C-407E-A947-70E740481C1C}">
                <a14:useLocalDpi xmlns:a14="http://schemas.microsoft.com/office/drawing/2010/main" val="0"/>
              </a:ext>
            </a:extLst>
          </a:blip>
          <a:srcRect r="21464"/>
          <a:stretch/>
        </p:blipFill>
        <p:spPr>
          <a:xfrm>
            <a:off x="2675105" y="1600200"/>
            <a:ext cx="3793791" cy="4816168"/>
          </a:xfrm>
        </p:spPr>
      </p:pic>
    </p:spTree>
    <p:extLst>
      <p:ext uri="{BB962C8B-B14F-4D97-AF65-F5344CB8AC3E}">
        <p14:creationId xmlns:p14="http://schemas.microsoft.com/office/powerpoint/2010/main" val="3751979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Cultural Distance</a:t>
            </a:r>
            <a:endParaRPr lang="en-US" dirty="0">
              <a:effectLst/>
            </a:endParaRPr>
          </a:p>
        </p:txBody>
      </p:sp>
      <p:sp>
        <p:nvSpPr>
          <p:cNvPr id="3" name="Content Placeholder 2"/>
          <p:cNvSpPr>
            <a:spLocks noGrp="1"/>
          </p:cNvSpPr>
          <p:nvPr>
            <p:ph idx="1"/>
          </p:nvPr>
        </p:nvSpPr>
        <p:spPr/>
        <p:txBody>
          <a:bodyPr/>
          <a:lstStyle/>
          <a:p>
            <a:r>
              <a:rPr lang="en-CA" altLang="en-US" dirty="0">
                <a:effectLst/>
              </a:rPr>
              <a:t>The extent to which cultures differ in values. </a:t>
            </a:r>
          </a:p>
          <a:p>
            <a:r>
              <a:rPr lang="en-CA" altLang="en-US" dirty="0">
                <a:effectLst/>
              </a:rPr>
              <a:t>Greater cultural distance impedes communication and makes negotiations, mergers, acquisitions, and joint ventures more difficult. </a:t>
            </a:r>
          </a:p>
          <a:p>
            <a:r>
              <a:rPr lang="en-CA" altLang="en-US" dirty="0">
                <a:effectLst/>
              </a:rPr>
              <a:t>Expatriates working abroad will find it more difficult to adjust to more distant cultures. </a:t>
            </a:r>
          </a:p>
          <a:p>
            <a:r>
              <a:rPr lang="en-US" dirty="0"/>
              <a:t>However, such exposure can be beneficial. </a:t>
            </a:r>
            <a:endParaRPr lang="en-CA" altLang="en-US" dirty="0">
              <a:effectLst/>
            </a:endParaRPr>
          </a:p>
        </p:txBody>
      </p:sp>
    </p:spTree>
    <p:extLst>
      <p:ext uri="{BB962C8B-B14F-4D97-AF65-F5344CB8AC3E}">
        <p14:creationId xmlns:p14="http://schemas.microsoft.com/office/powerpoint/2010/main" val="27654285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Cultural </a:t>
            </a:r>
            <a:r>
              <a:rPr lang="en-CA" altLang="en-US" dirty="0"/>
              <a:t>Tightness versus Looseness</a:t>
            </a:r>
            <a:endParaRPr lang="en-US" dirty="0">
              <a:effectLst/>
            </a:endParaRPr>
          </a:p>
        </p:txBody>
      </p:sp>
      <p:sp>
        <p:nvSpPr>
          <p:cNvPr id="3" name="Content Placeholder 2"/>
          <p:cNvSpPr>
            <a:spLocks noGrp="1"/>
          </p:cNvSpPr>
          <p:nvPr>
            <p:ph idx="1"/>
          </p:nvPr>
        </p:nvSpPr>
        <p:spPr>
          <a:xfrm>
            <a:off x="457200" y="1524000"/>
            <a:ext cx="8229600" cy="4525963"/>
          </a:xfrm>
        </p:spPr>
        <p:txBody>
          <a:bodyPr/>
          <a:lstStyle/>
          <a:p>
            <a:r>
              <a:rPr lang="en-US" i="1" dirty="0"/>
              <a:t>Tight</a:t>
            </a:r>
            <a:r>
              <a:rPr lang="en-US" dirty="0"/>
              <a:t> cultures tend to have strong, clear standards for behaviour and strong sanctions for deviation from these standards.</a:t>
            </a:r>
          </a:p>
          <a:p>
            <a:r>
              <a:rPr lang="en-US" i="1" dirty="0"/>
              <a:t>Loose</a:t>
            </a:r>
            <a:r>
              <a:rPr lang="en-US" dirty="0"/>
              <a:t> cultures are more flexible in terms of how people are expected to behave and more forgiving of violations of expected behaviour.</a:t>
            </a:r>
          </a:p>
          <a:p>
            <a:r>
              <a:rPr lang="en-US" dirty="0"/>
              <a:t>A wide range of </a:t>
            </a:r>
            <a:r>
              <a:rPr lang="en-US" dirty="0" err="1"/>
              <a:t>behaviours</a:t>
            </a:r>
            <a:r>
              <a:rPr lang="en-US" dirty="0"/>
              <a:t> might be susceptible to the tight-loose distinction, including how one dresses, how rigid social class distinctions are, and how the sexes are expected to interact.</a:t>
            </a:r>
            <a:endParaRPr lang="en-CA" altLang="en-US" dirty="0">
              <a:effectLst/>
            </a:endParaRPr>
          </a:p>
        </p:txBody>
      </p:sp>
    </p:spTree>
    <p:extLst>
      <p:ext uri="{BB962C8B-B14F-4D97-AF65-F5344CB8AC3E}">
        <p14:creationId xmlns:p14="http://schemas.microsoft.com/office/powerpoint/2010/main" val="29472547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sz="3200" dirty="0">
                <a:effectLst/>
              </a:rPr>
              <a:t>Implications of Cultural Variation</a:t>
            </a:r>
            <a:endParaRPr lang="en-US" dirty="0">
              <a:effectLst/>
            </a:endParaRPr>
          </a:p>
        </p:txBody>
      </p:sp>
      <p:sp>
        <p:nvSpPr>
          <p:cNvPr id="3" name="Content Placeholder 2"/>
          <p:cNvSpPr>
            <a:spLocks noGrp="1"/>
          </p:cNvSpPr>
          <p:nvPr>
            <p:ph idx="1"/>
          </p:nvPr>
        </p:nvSpPr>
        <p:spPr/>
        <p:txBody>
          <a:bodyPr/>
          <a:lstStyle/>
          <a:p>
            <a:r>
              <a:rPr lang="en-CA" altLang="en-US" i="1" dirty="0">
                <a:effectLst/>
              </a:rPr>
              <a:t>What are the implications of cultural variation for organizational behaviour?</a:t>
            </a:r>
          </a:p>
        </p:txBody>
      </p:sp>
    </p:spTree>
    <p:extLst>
      <p:ext uri="{BB962C8B-B14F-4D97-AF65-F5344CB8AC3E}">
        <p14:creationId xmlns:p14="http://schemas.microsoft.com/office/powerpoint/2010/main" val="27654285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Exporting OB Theories</a:t>
            </a:r>
            <a:r>
              <a:rPr lang="en-CA" altLang="en-US" sz="2000" dirty="0">
                <a:effectLst/>
              </a:rPr>
              <a:t> </a:t>
            </a:r>
            <a:r>
              <a:rPr lang="en-CA" altLang="en-US" sz="2000" b="0" dirty="0">
                <a:effectLst/>
              </a:rPr>
              <a:t>(1 of 2)</a:t>
            </a:r>
            <a:endParaRPr lang="en-US" b="0" dirty="0">
              <a:effectLst/>
            </a:endParaRPr>
          </a:p>
        </p:txBody>
      </p:sp>
      <p:sp>
        <p:nvSpPr>
          <p:cNvPr id="3" name="Content Placeholder 2"/>
          <p:cNvSpPr>
            <a:spLocks noGrp="1"/>
          </p:cNvSpPr>
          <p:nvPr>
            <p:ph idx="1"/>
          </p:nvPr>
        </p:nvSpPr>
        <p:spPr/>
        <p:txBody>
          <a:bodyPr/>
          <a:lstStyle/>
          <a:p>
            <a:pPr>
              <a:defRPr/>
            </a:pPr>
            <a:r>
              <a:rPr lang="en-CA" altLang="en-US" dirty="0">
                <a:effectLst/>
              </a:rPr>
              <a:t>Organizational behaviour theories, research, and practices from North America might not translate well to other societies.</a:t>
            </a:r>
          </a:p>
          <a:p>
            <a:pPr>
              <a:defRPr/>
            </a:pPr>
            <a:r>
              <a:rPr lang="en-CA" altLang="en-US" dirty="0">
                <a:effectLst/>
              </a:rPr>
              <a:t>The basic questions remain the same – it is just the answers that will differ.</a:t>
            </a:r>
          </a:p>
        </p:txBody>
      </p:sp>
    </p:spTree>
    <p:extLst>
      <p:ext uri="{BB962C8B-B14F-4D97-AF65-F5344CB8AC3E}">
        <p14:creationId xmlns:p14="http://schemas.microsoft.com/office/powerpoint/2010/main" val="27654285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Exporting OB Theories</a:t>
            </a:r>
            <a:r>
              <a:rPr lang="en-CA" altLang="en-US" sz="2000" dirty="0">
                <a:effectLst/>
              </a:rPr>
              <a:t> </a:t>
            </a:r>
            <a:r>
              <a:rPr lang="en-CA" altLang="en-US" sz="2000" b="0" dirty="0">
                <a:effectLst/>
              </a:rPr>
              <a:t>(2 of 2)</a:t>
            </a:r>
            <a:endParaRPr lang="en-US" dirty="0">
              <a:effectLst/>
            </a:endParaRPr>
          </a:p>
        </p:txBody>
      </p:sp>
      <p:sp>
        <p:nvSpPr>
          <p:cNvPr id="3" name="Content Placeholder 2"/>
          <p:cNvSpPr>
            <a:spLocks noGrp="1"/>
          </p:cNvSpPr>
          <p:nvPr>
            <p:ph idx="1"/>
          </p:nvPr>
        </p:nvSpPr>
        <p:spPr/>
        <p:txBody>
          <a:bodyPr/>
          <a:lstStyle/>
          <a:p>
            <a:r>
              <a:rPr lang="en-CA" altLang="en-US" dirty="0">
                <a:effectLst/>
              </a:rPr>
              <a:t>Managers in North America encourage participation in work decisions by employees which corresponds to a fairly low degree of power distance.</a:t>
            </a:r>
          </a:p>
          <a:p>
            <a:r>
              <a:rPr lang="en-CA" altLang="en-US" dirty="0">
                <a:effectLst/>
              </a:rPr>
              <a:t>This might not transfer to cultures that value high power distance.</a:t>
            </a:r>
          </a:p>
          <a:p>
            <a:r>
              <a:rPr lang="en-US" dirty="0"/>
              <a:t>In extremely masculine cultures, integrating women into management positions might require special sensitivity.</a:t>
            </a:r>
            <a:endParaRPr lang="en-CA" altLang="en-US" dirty="0">
              <a:effectLst/>
            </a:endParaRPr>
          </a:p>
        </p:txBody>
      </p:sp>
    </p:spTree>
    <p:extLst>
      <p:ext uri="{BB962C8B-B14F-4D97-AF65-F5344CB8AC3E}">
        <p14:creationId xmlns:p14="http://schemas.microsoft.com/office/powerpoint/2010/main" val="27654285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Importing OB Theories</a:t>
            </a:r>
            <a:r>
              <a:rPr lang="en-CA" altLang="en-US" sz="2000" dirty="0">
                <a:effectLst/>
              </a:rPr>
              <a:t> </a:t>
            </a:r>
            <a:r>
              <a:rPr lang="en-CA" altLang="en-US" sz="2000" b="0" dirty="0">
                <a:effectLst/>
              </a:rPr>
              <a:t>(1 of 2)</a:t>
            </a:r>
            <a:endParaRPr lang="en-US" b="0" dirty="0">
              <a:effectLst/>
            </a:endParaRPr>
          </a:p>
        </p:txBody>
      </p:sp>
      <p:sp>
        <p:nvSpPr>
          <p:cNvPr id="3" name="Content Placeholder 2"/>
          <p:cNvSpPr>
            <a:spLocks noGrp="1"/>
          </p:cNvSpPr>
          <p:nvPr>
            <p:ph idx="1"/>
          </p:nvPr>
        </p:nvSpPr>
        <p:spPr/>
        <p:txBody>
          <a:bodyPr/>
          <a:lstStyle/>
          <a:p>
            <a:r>
              <a:rPr lang="en-CA" altLang="en-US" dirty="0">
                <a:effectLst/>
              </a:rPr>
              <a:t>Not all theories and practices that concern organizational behaviour are designed in North America or even in the West.</a:t>
            </a:r>
          </a:p>
          <a:p>
            <a:r>
              <a:rPr lang="en-CA" altLang="en-US" dirty="0">
                <a:effectLst/>
              </a:rPr>
              <a:t>The most obvious examples are “Japanese management” techniques, such as quality circles, total quality management, and just-in-time production.</a:t>
            </a:r>
          </a:p>
        </p:txBody>
      </p:sp>
    </p:spTree>
    <p:extLst>
      <p:ext uri="{BB962C8B-B14F-4D97-AF65-F5344CB8AC3E}">
        <p14:creationId xmlns:p14="http://schemas.microsoft.com/office/powerpoint/2010/main" val="27654285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Importing OB Theories</a:t>
            </a:r>
            <a:r>
              <a:rPr lang="en-CA" altLang="en-US" sz="2000" dirty="0">
                <a:effectLst/>
              </a:rPr>
              <a:t> </a:t>
            </a:r>
            <a:r>
              <a:rPr lang="en-CA" altLang="en-US" sz="2000" b="0" dirty="0">
                <a:effectLst/>
              </a:rPr>
              <a:t>(2 of 2)</a:t>
            </a:r>
            <a:endParaRPr lang="en-US" dirty="0">
              <a:effectLst/>
            </a:endParaRPr>
          </a:p>
        </p:txBody>
      </p:sp>
      <p:sp>
        <p:nvSpPr>
          <p:cNvPr id="3" name="Content Placeholder 2"/>
          <p:cNvSpPr>
            <a:spLocks noGrp="1"/>
          </p:cNvSpPr>
          <p:nvPr>
            <p:ph idx="1"/>
          </p:nvPr>
        </p:nvSpPr>
        <p:spPr/>
        <p:txBody>
          <a:bodyPr/>
          <a:lstStyle/>
          <a:p>
            <a:r>
              <a:rPr lang="en-CA" altLang="en-US" dirty="0">
                <a:effectLst/>
              </a:rPr>
              <a:t>Difficulties can arise due to basic value differences between Japan and North America.</a:t>
            </a:r>
          </a:p>
          <a:p>
            <a:r>
              <a:rPr lang="en-US" dirty="0"/>
              <a:t>Many of the Japanese-inspired means of organizing work are team oriented.</a:t>
            </a:r>
          </a:p>
          <a:p>
            <a:r>
              <a:rPr lang="en-US" dirty="0"/>
              <a:t>Our more individualistic culture dictates that careful selection of team members is necessary.</a:t>
            </a:r>
            <a:endParaRPr lang="en-CA" altLang="en-US" dirty="0">
              <a:effectLst/>
            </a:endParaRPr>
          </a:p>
          <a:p>
            <a:r>
              <a:rPr lang="en-CA" altLang="en-US" dirty="0">
                <a:effectLst/>
              </a:rPr>
              <a:t>Organizations need to tailor management practices to the home culture’s concerns.</a:t>
            </a:r>
          </a:p>
        </p:txBody>
      </p:sp>
    </p:spTree>
    <p:extLst>
      <p:ext uri="{BB962C8B-B14F-4D97-AF65-F5344CB8AC3E}">
        <p14:creationId xmlns:p14="http://schemas.microsoft.com/office/powerpoint/2010/main" val="27654285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Appreciating Global Customers</a:t>
            </a:r>
            <a:endParaRPr lang="en-US" dirty="0">
              <a:effectLst/>
            </a:endParaRPr>
          </a:p>
        </p:txBody>
      </p:sp>
      <p:sp>
        <p:nvSpPr>
          <p:cNvPr id="3" name="Content Placeholder 2"/>
          <p:cNvSpPr>
            <a:spLocks noGrp="1"/>
          </p:cNvSpPr>
          <p:nvPr>
            <p:ph idx="1"/>
          </p:nvPr>
        </p:nvSpPr>
        <p:spPr/>
        <p:txBody>
          <a:bodyPr/>
          <a:lstStyle/>
          <a:p>
            <a:r>
              <a:rPr lang="en-CA" altLang="en-US" dirty="0">
                <a:effectLst/>
              </a:rPr>
              <a:t>An appreciation of cross-cultural differences in values is essential to understanding the needs and tastes of customers or clients around the world.</a:t>
            </a:r>
          </a:p>
          <a:p>
            <a:r>
              <a:rPr lang="en-CA" altLang="en-US" dirty="0">
                <a:effectLst/>
              </a:rPr>
              <a:t>Appreciating the values of global customers is also important when the customers enter your own culture.</a:t>
            </a:r>
          </a:p>
        </p:txBody>
      </p:sp>
    </p:spTree>
    <p:extLst>
      <p:ext uri="{BB962C8B-B14F-4D97-AF65-F5344CB8AC3E}">
        <p14:creationId xmlns:p14="http://schemas.microsoft.com/office/powerpoint/2010/main" val="27654285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Developing Global Employees</a:t>
            </a:r>
            <a:endParaRPr lang="en-US" dirty="0">
              <a:effectLst/>
            </a:endParaRPr>
          </a:p>
        </p:txBody>
      </p:sp>
      <p:sp>
        <p:nvSpPr>
          <p:cNvPr id="3" name="Content Placeholder 2"/>
          <p:cNvSpPr>
            <a:spLocks noGrp="1"/>
          </p:cNvSpPr>
          <p:nvPr>
            <p:ph idx="1"/>
          </p:nvPr>
        </p:nvSpPr>
        <p:spPr/>
        <p:txBody>
          <a:bodyPr/>
          <a:lstStyle/>
          <a:p>
            <a:r>
              <a:rPr lang="en-CA" altLang="en-US" dirty="0">
                <a:effectLst/>
              </a:rPr>
              <a:t>Success in translating management practices to other cultures, importing practices, and appreciating global customers does not happen by accident.</a:t>
            </a:r>
          </a:p>
          <a:p>
            <a:r>
              <a:rPr lang="en-CA" altLang="en-US" dirty="0">
                <a:effectLst/>
              </a:rPr>
              <a:t>Companies need to select, train, and develop employees to have an appreciation of differences in cultural values and the implications of these differences for behaviour in organizations.</a:t>
            </a:r>
          </a:p>
          <a:p>
            <a:r>
              <a:rPr lang="en-CA" altLang="en-US" dirty="0">
                <a:effectLst/>
              </a:rPr>
              <a:t>The goal is to foster cultural intelligence (CI).</a:t>
            </a:r>
          </a:p>
        </p:txBody>
      </p:sp>
    </p:spTree>
    <p:extLst>
      <p:ext uri="{BB962C8B-B14F-4D97-AF65-F5344CB8AC3E}">
        <p14:creationId xmlns:p14="http://schemas.microsoft.com/office/powerpoint/2010/main" val="27654285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Cultural Intelligence (CI)</a:t>
            </a:r>
            <a:r>
              <a:rPr lang="en-CA" altLang="en-US" sz="2000" b="0" dirty="0"/>
              <a:t> (1 of 2)</a:t>
            </a:r>
            <a:endParaRPr lang="en-US" sz="2000" dirty="0">
              <a:effectLst/>
            </a:endParaRPr>
          </a:p>
        </p:txBody>
      </p:sp>
      <p:sp>
        <p:nvSpPr>
          <p:cNvPr id="3" name="Content Placeholder 2"/>
          <p:cNvSpPr>
            <a:spLocks noGrp="1"/>
          </p:cNvSpPr>
          <p:nvPr>
            <p:ph idx="1"/>
          </p:nvPr>
        </p:nvSpPr>
        <p:spPr/>
        <p:txBody>
          <a:bodyPr/>
          <a:lstStyle/>
          <a:p>
            <a:r>
              <a:rPr lang="en-CA" altLang="en-US" dirty="0">
                <a:effectLst/>
              </a:rPr>
              <a:t>The capability to function and manage well in culturally diverse environments.</a:t>
            </a:r>
          </a:p>
          <a:p>
            <a:r>
              <a:rPr lang="en-CA" altLang="en-US" dirty="0">
                <a:effectLst/>
              </a:rPr>
              <a:t>It encompasses knowledge, motivation, and behaviour that contribute to good cross-cultural functioning. </a:t>
            </a:r>
          </a:p>
          <a:p>
            <a:r>
              <a:rPr lang="en-CA" altLang="en-US" dirty="0">
                <a:effectLst/>
              </a:rPr>
              <a:t>People with high CI tend to score high on intercultural adjustment, global leadership, and performance in intercultural settings. </a:t>
            </a:r>
          </a:p>
          <a:p>
            <a:pPr marL="0" indent="0">
              <a:buNone/>
            </a:pPr>
            <a:endParaRPr lang="en-CA" altLang="en-US" dirty="0">
              <a:effectLst/>
            </a:endParaRPr>
          </a:p>
        </p:txBody>
      </p:sp>
    </p:spTree>
    <p:extLst>
      <p:ext uri="{BB962C8B-B14F-4D97-AF65-F5344CB8AC3E}">
        <p14:creationId xmlns:p14="http://schemas.microsoft.com/office/powerpoint/2010/main" val="27654285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Cultural Intelligence (CI)</a:t>
            </a:r>
            <a:r>
              <a:rPr lang="en-CA" altLang="en-US" sz="2000" b="0" dirty="0"/>
              <a:t> (2 of 2)</a:t>
            </a:r>
            <a:endParaRPr lang="en-US" sz="2000" dirty="0">
              <a:effectLst/>
            </a:endParaRPr>
          </a:p>
        </p:txBody>
      </p:sp>
      <p:sp>
        <p:nvSpPr>
          <p:cNvPr id="3" name="Content Placeholder 2"/>
          <p:cNvSpPr>
            <a:spLocks noGrp="1"/>
          </p:cNvSpPr>
          <p:nvPr>
            <p:ph idx="1"/>
          </p:nvPr>
        </p:nvSpPr>
        <p:spPr/>
        <p:txBody>
          <a:bodyPr/>
          <a:lstStyle/>
          <a:p>
            <a:r>
              <a:rPr lang="en-US" dirty="0"/>
              <a:t>Canadians may be more inclined toward cultural intelligence than the Americans, British, and French.</a:t>
            </a:r>
          </a:p>
          <a:p>
            <a:r>
              <a:rPr lang="en-US" dirty="0"/>
              <a:t>Canadians were most inclined to enjoy interacting with those from diverse cultures and to be familiar with the values and beliefs of other cultures.</a:t>
            </a:r>
            <a:endParaRPr lang="en-CA" altLang="en-US" dirty="0">
              <a:effectLst/>
            </a:endParaRPr>
          </a:p>
        </p:txBody>
      </p:sp>
    </p:spTree>
    <p:extLst>
      <p:ext uri="{BB962C8B-B14F-4D97-AF65-F5344CB8AC3E}">
        <p14:creationId xmlns:p14="http://schemas.microsoft.com/office/powerpoint/2010/main" val="37019379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What Are Attitudes?</a:t>
            </a:r>
            <a:r>
              <a:rPr lang="en-CA" altLang="en-US" sz="2000" dirty="0">
                <a:effectLst/>
              </a:rPr>
              <a:t> </a:t>
            </a:r>
            <a:r>
              <a:rPr lang="en-CA" altLang="en-US" sz="2000" b="0" dirty="0">
                <a:effectLst/>
              </a:rPr>
              <a:t>(1 of 5)</a:t>
            </a:r>
            <a:endParaRPr lang="en-US" b="0" dirty="0">
              <a:effectLst/>
            </a:endParaRPr>
          </a:p>
        </p:txBody>
      </p:sp>
      <p:sp>
        <p:nvSpPr>
          <p:cNvPr id="3" name="Content Placeholder 2"/>
          <p:cNvSpPr>
            <a:spLocks noGrp="1"/>
          </p:cNvSpPr>
          <p:nvPr>
            <p:ph idx="1"/>
          </p:nvPr>
        </p:nvSpPr>
        <p:spPr/>
        <p:txBody>
          <a:bodyPr/>
          <a:lstStyle/>
          <a:p>
            <a:r>
              <a:rPr lang="en-CA" altLang="en-US" dirty="0">
                <a:effectLst/>
              </a:rPr>
              <a:t>An </a:t>
            </a:r>
            <a:r>
              <a:rPr lang="en-CA" altLang="en-US" i="1" dirty="0">
                <a:effectLst/>
              </a:rPr>
              <a:t>attitude</a:t>
            </a:r>
            <a:r>
              <a:rPr lang="en-CA" altLang="en-US" dirty="0">
                <a:effectLst/>
              </a:rPr>
              <a:t> is a fairly stable evaluative tendency to respond consistency to some specific object, situation, person, or category of people.</a:t>
            </a:r>
          </a:p>
          <a:p>
            <a:r>
              <a:rPr lang="en-CA" altLang="en-US" dirty="0">
                <a:effectLst/>
              </a:rPr>
              <a:t>Attitudes involve </a:t>
            </a:r>
            <a:r>
              <a:rPr lang="en-CA" altLang="en-US" i="1" dirty="0">
                <a:effectLst/>
              </a:rPr>
              <a:t>evaluations</a:t>
            </a:r>
            <a:r>
              <a:rPr lang="en-CA" altLang="en-US" dirty="0">
                <a:effectLst/>
              </a:rPr>
              <a:t> directed toward </a:t>
            </a:r>
            <a:r>
              <a:rPr lang="en-CA" altLang="en-US" i="1" dirty="0">
                <a:effectLst/>
              </a:rPr>
              <a:t>specific</a:t>
            </a:r>
            <a:r>
              <a:rPr lang="en-CA" altLang="en-US" dirty="0">
                <a:effectLst/>
              </a:rPr>
              <a:t> targets.</a:t>
            </a:r>
          </a:p>
          <a:p>
            <a:r>
              <a:rPr lang="en-CA" altLang="en-US" dirty="0">
                <a:effectLst/>
              </a:rPr>
              <a:t>They are more specific than values.</a:t>
            </a:r>
          </a:p>
        </p:txBody>
      </p:sp>
    </p:spTree>
    <p:extLst>
      <p:ext uri="{BB962C8B-B14F-4D97-AF65-F5344CB8AC3E}">
        <p14:creationId xmlns:p14="http://schemas.microsoft.com/office/powerpoint/2010/main" val="276542852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What Are Attitudes?</a:t>
            </a:r>
            <a:r>
              <a:rPr lang="en-CA" altLang="en-US" sz="2000" dirty="0">
                <a:effectLst/>
              </a:rPr>
              <a:t> </a:t>
            </a:r>
            <a:r>
              <a:rPr lang="en-CA" altLang="en-US" sz="2000" b="0" dirty="0">
                <a:effectLst/>
              </a:rPr>
              <a:t>(2 of 5)</a:t>
            </a:r>
            <a:endParaRPr lang="en-US" dirty="0">
              <a:effectLst/>
            </a:endParaRPr>
          </a:p>
        </p:txBody>
      </p:sp>
      <p:sp>
        <p:nvSpPr>
          <p:cNvPr id="3" name="Content Placeholder 2"/>
          <p:cNvSpPr>
            <a:spLocks noGrp="1"/>
          </p:cNvSpPr>
          <p:nvPr>
            <p:ph idx="1"/>
          </p:nvPr>
        </p:nvSpPr>
        <p:spPr/>
        <p:txBody>
          <a:bodyPr/>
          <a:lstStyle/>
          <a:p>
            <a:r>
              <a:rPr lang="en-CA" altLang="en-US" dirty="0">
                <a:effectLst/>
              </a:rPr>
              <a:t>Attitudes are tendencies to respond to the target of the attitude.</a:t>
            </a:r>
          </a:p>
          <a:p>
            <a:r>
              <a:rPr lang="en-CA" altLang="en-US" dirty="0">
                <a:effectLst/>
              </a:rPr>
              <a:t>Attitudes often influence our behaviour toward some object, situation, person, or group.</a:t>
            </a:r>
          </a:p>
          <a:p>
            <a:pPr algn="ctr">
              <a:buNone/>
            </a:pPr>
            <a:r>
              <a:rPr lang="en-CA" altLang="en-US" i="1" dirty="0">
                <a:effectLst/>
              </a:rPr>
              <a:t>Attitude → </a:t>
            </a:r>
            <a:r>
              <a:rPr lang="en-CA" altLang="en-US" i="1" dirty="0">
                <a:effectLst/>
                <a:sym typeface="Wingdings" pitchFamily="2" charset="2"/>
              </a:rPr>
              <a:t>Behaviour</a:t>
            </a:r>
            <a:endParaRPr lang="en-CA" altLang="en-US" i="1" dirty="0">
              <a:effectLst/>
            </a:endParaRPr>
          </a:p>
          <a:p>
            <a:r>
              <a:rPr lang="en-CA" altLang="en-US" dirty="0">
                <a:effectLst/>
              </a:rPr>
              <a:t>However, attitudes are not always consistent with behaviour.</a:t>
            </a:r>
          </a:p>
        </p:txBody>
      </p:sp>
    </p:spTree>
    <p:extLst>
      <p:ext uri="{BB962C8B-B14F-4D97-AF65-F5344CB8AC3E}">
        <p14:creationId xmlns:p14="http://schemas.microsoft.com/office/powerpoint/2010/main" val="276542852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What Are Attitudes?</a:t>
            </a:r>
            <a:r>
              <a:rPr lang="en-CA" altLang="en-US" sz="2000" dirty="0">
                <a:effectLst/>
              </a:rPr>
              <a:t> </a:t>
            </a:r>
            <a:r>
              <a:rPr lang="en-CA" altLang="en-US" sz="2000" b="0" dirty="0">
                <a:effectLst/>
              </a:rPr>
              <a:t>(3 of 5)</a:t>
            </a:r>
            <a:endParaRPr lang="en-US" dirty="0">
              <a:effectLst/>
            </a:endParaRPr>
          </a:p>
        </p:txBody>
      </p:sp>
      <p:sp>
        <p:nvSpPr>
          <p:cNvPr id="3" name="Content Placeholder 2"/>
          <p:cNvSpPr>
            <a:spLocks noGrp="1"/>
          </p:cNvSpPr>
          <p:nvPr>
            <p:ph idx="1"/>
          </p:nvPr>
        </p:nvSpPr>
        <p:spPr/>
        <p:txBody>
          <a:bodyPr/>
          <a:lstStyle/>
          <a:p>
            <a:r>
              <a:rPr lang="en-CA" altLang="en-US" dirty="0">
                <a:effectLst/>
                <a:sym typeface="Wingdings" pitchFamily="2" charset="2"/>
              </a:rPr>
              <a:t>Behaviour is most likely to correspond to attitudes when people have direct experience with the target of the attitude and when the attitude is </a:t>
            </a:r>
            <a:r>
              <a:rPr lang="en-US" dirty="0"/>
              <a:t>strongly and confidently held.</a:t>
            </a:r>
            <a:endParaRPr lang="en-CA" altLang="en-US" dirty="0">
              <a:effectLst/>
              <a:sym typeface="Wingdings" pitchFamily="2" charset="2"/>
            </a:endParaRPr>
          </a:p>
          <a:p>
            <a:r>
              <a:rPr lang="en-CA" altLang="en-US" i="1" dirty="0">
                <a:effectLst/>
                <a:sym typeface="Wingdings" pitchFamily="2" charset="2"/>
              </a:rPr>
              <a:t>Where do attitudes come from?</a:t>
            </a:r>
            <a:endParaRPr lang="en-CA" altLang="en-US" sz="3600" i="1" dirty="0">
              <a:effectLst/>
            </a:endParaRPr>
          </a:p>
        </p:txBody>
      </p:sp>
    </p:spTree>
    <p:extLst>
      <p:ext uri="{BB962C8B-B14F-4D97-AF65-F5344CB8AC3E}">
        <p14:creationId xmlns:p14="http://schemas.microsoft.com/office/powerpoint/2010/main" val="27654285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What Are Attitudes?</a:t>
            </a:r>
            <a:r>
              <a:rPr lang="en-CA" altLang="en-US" sz="2000" dirty="0">
                <a:effectLst/>
              </a:rPr>
              <a:t> </a:t>
            </a:r>
            <a:r>
              <a:rPr lang="en-CA" altLang="en-US" sz="2000" b="0" dirty="0">
                <a:effectLst/>
              </a:rPr>
              <a:t>(4 of 5)</a:t>
            </a:r>
            <a:endParaRPr lang="en-US" dirty="0">
              <a:effectLst/>
            </a:endParaRPr>
          </a:p>
        </p:txBody>
      </p:sp>
      <p:sp>
        <p:nvSpPr>
          <p:cNvPr id="3" name="Content Placeholder 2"/>
          <p:cNvSpPr>
            <a:spLocks noGrp="1"/>
          </p:cNvSpPr>
          <p:nvPr>
            <p:ph idx="1"/>
          </p:nvPr>
        </p:nvSpPr>
        <p:spPr/>
        <p:txBody>
          <a:bodyPr/>
          <a:lstStyle/>
          <a:p>
            <a:r>
              <a:rPr lang="en-CA" altLang="en-US" dirty="0">
                <a:effectLst/>
                <a:sym typeface="Wingdings" pitchFamily="2" charset="2"/>
              </a:rPr>
              <a:t>Attitudes are a function of what we think and what we feel.</a:t>
            </a:r>
          </a:p>
          <a:p>
            <a:r>
              <a:rPr lang="en-CA" altLang="en-US" dirty="0">
                <a:effectLst/>
                <a:sym typeface="Wingdings" pitchFamily="2" charset="2"/>
              </a:rPr>
              <a:t>Attitudes are the product of a related belief and value.</a:t>
            </a:r>
          </a:p>
          <a:p>
            <a:pPr algn="ctr">
              <a:buNone/>
            </a:pPr>
            <a:r>
              <a:rPr lang="en-CA" altLang="en-US" i="1" dirty="0">
                <a:effectLst/>
                <a:sym typeface="Wingdings" pitchFamily="2" charset="2"/>
              </a:rPr>
              <a:t>Belief + Value → Attitude → Behaviour</a:t>
            </a:r>
          </a:p>
        </p:txBody>
      </p:sp>
    </p:spTree>
    <p:extLst>
      <p:ext uri="{BB962C8B-B14F-4D97-AF65-F5344CB8AC3E}">
        <p14:creationId xmlns:p14="http://schemas.microsoft.com/office/powerpoint/2010/main" val="27654285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What Are Attitudes?</a:t>
            </a:r>
            <a:r>
              <a:rPr lang="en-CA" altLang="en-US" sz="2000" dirty="0">
                <a:effectLst/>
              </a:rPr>
              <a:t> </a:t>
            </a:r>
            <a:r>
              <a:rPr lang="en-CA" altLang="en-US" sz="2000" b="0" dirty="0">
                <a:effectLst/>
              </a:rPr>
              <a:t>(5 of 5)</a:t>
            </a:r>
            <a:endParaRPr lang="en-US" dirty="0">
              <a:effectLst/>
            </a:endParaRPr>
          </a:p>
        </p:txBody>
      </p:sp>
      <p:sp>
        <p:nvSpPr>
          <p:cNvPr id="3" name="Content Placeholder 2"/>
          <p:cNvSpPr>
            <a:spLocks noGrp="1"/>
          </p:cNvSpPr>
          <p:nvPr>
            <p:ph idx="1"/>
          </p:nvPr>
        </p:nvSpPr>
        <p:spPr/>
        <p:txBody>
          <a:bodyPr/>
          <a:lstStyle/>
          <a:p>
            <a:r>
              <a:rPr lang="en-CA" altLang="en-US" dirty="0">
                <a:effectLst/>
                <a:sym typeface="Wingdings" pitchFamily="2" charset="2"/>
              </a:rPr>
              <a:t>Consider the following example of a person experiencing work-family conflict:</a:t>
            </a:r>
          </a:p>
          <a:p>
            <a:r>
              <a:rPr lang="en-CA" altLang="en-US" dirty="0">
                <a:effectLst/>
                <a:sym typeface="Wingdings" pitchFamily="2" charset="2"/>
              </a:rPr>
              <a:t>“My job is interfering with my family life.” (Belief)</a:t>
            </a:r>
          </a:p>
          <a:p>
            <a:r>
              <a:rPr lang="en-CA" altLang="en-US" dirty="0">
                <a:effectLst/>
                <a:sym typeface="Wingdings" pitchFamily="2" charset="2"/>
              </a:rPr>
              <a:t>“I dislike anything that hurts my family.” (Value)</a:t>
            </a:r>
          </a:p>
          <a:p>
            <a:r>
              <a:rPr lang="en-CA" altLang="en-US" dirty="0">
                <a:effectLst/>
                <a:sym typeface="Wingdings" pitchFamily="2" charset="2"/>
              </a:rPr>
              <a:t>“I dislike my job.” (Attitude)</a:t>
            </a:r>
          </a:p>
          <a:p>
            <a:r>
              <a:rPr lang="en-CA" altLang="en-US" dirty="0">
                <a:effectLst/>
                <a:sym typeface="Wingdings" pitchFamily="2" charset="2"/>
              </a:rPr>
              <a:t>“I’ll search for another job.” (Behaviour)</a:t>
            </a:r>
            <a:endParaRPr lang="en-CA" altLang="en-US" dirty="0">
              <a:effectLst/>
            </a:endParaRPr>
          </a:p>
        </p:txBody>
      </p:sp>
    </p:spTree>
    <p:extLst>
      <p:ext uri="{BB962C8B-B14F-4D97-AF65-F5344CB8AC3E}">
        <p14:creationId xmlns:p14="http://schemas.microsoft.com/office/powerpoint/2010/main" val="27654285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What Is Job Satisfaction?</a:t>
            </a:r>
            <a:r>
              <a:rPr lang="en-CA" altLang="en-US" sz="2000" dirty="0">
                <a:effectLst/>
              </a:rPr>
              <a:t> </a:t>
            </a:r>
            <a:r>
              <a:rPr lang="en-CA" altLang="en-US" sz="2000" b="0" dirty="0">
                <a:effectLst/>
              </a:rPr>
              <a:t>(1 of 3)</a:t>
            </a:r>
            <a:endParaRPr lang="en-US" b="0" dirty="0">
              <a:effectLst/>
            </a:endParaRPr>
          </a:p>
        </p:txBody>
      </p:sp>
      <p:sp>
        <p:nvSpPr>
          <p:cNvPr id="3" name="Content Placeholder 2"/>
          <p:cNvSpPr>
            <a:spLocks noGrp="1"/>
          </p:cNvSpPr>
          <p:nvPr>
            <p:ph idx="1"/>
          </p:nvPr>
        </p:nvSpPr>
        <p:spPr/>
        <p:txBody>
          <a:bodyPr/>
          <a:lstStyle/>
          <a:p>
            <a:r>
              <a:rPr lang="en-CA" altLang="en-US" dirty="0">
                <a:effectLst/>
              </a:rPr>
              <a:t>A collection of attitudes that workers have about their jobs.</a:t>
            </a:r>
          </a:p>
          <a:p>
            <a:r>
              <a:rPr lang="en-CA" altLang="en-US" dirty="0">
                <a:effectLst/>
              </a:rPr>
              <a:t>Two aspects of satisfaction.</a:t>
            </a:r>
          </a:p>
          <a:p>
            <a:r>
              <a:rPr lang="en-CA" altLang="en-US" i="1" dirty="0">
                <a:effectLst/>
              </a:rPr>
              <a:t>Facet satisfaction</a:t>
            </a:r>
            <a:r>
              <a:rPr lang="en-CA" altLang="en-US" dirty="0">
                <a:effectLst/>
              </a:rPr>
              <a:t> refers to the tendency for an employee to be more or less satisfied with various facets of the job.</a:t>
            </a:r>
          </a:p>
          <a:p>
            <a:r>
              <a:rPr lang="en-CA" altLang="en-US" dirty="0">
                <a:effectLst/>
              </a:rPr>
              <a:t>The most relevant attitudes toward jobs are contained in a rather small group of facets.</a:t>
            </a:r>
          </a:p>
        </p:txBody>
      </p:sp>
    </p:spTree>
    <p:extLst>
      <p:ext uri="{BB962C8B-B14F-4D97-AF65-F5344CB8AC3E}">
        <p14:creationId xmlns:p14="http://schemas.microsoft.com/office/powerpoint/2010/main" val="276542852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ffectLst/>
              </a:rPr>
              <a:t>Job Satisfaction Facets</a:t>
            </a:r>
            <a:endParaRPr lang="en-US" dirty="0">
              <a:effectLst/>
            </a:endParaRPr>
          </a:p>
        </p:txBody>
      </p:sp>
      <p:sp>
        <p:nvSpPr>
          <p:cNvPr id="7" name="Content Placeholder 6"/>
          <p:cNvSpPr>
            <a:spLocks noGrp="1"/>
          </p:cNvSpPr>
          <p:nvPr>
            <p:ph sz="half" idx="2"/>
          </p:nvPr>
        </p:nvSpPr>
        <p:spPr>
          <a:xfrm>
            <a:off x="453288" y="1600200"/>
            <a:ext cx="3966312" cy="3684588"/>
          </a:xfrm>
        </p:spPr>
        <p:txBody>
          <a:bodyPr/>
          <a:lstStyle/>
          <a:p>
            <a:r>
              <a:rPr lang="en-US" altLang="en-US" dirty="0">
                <a:effectLst/>
              </a:rPr>
              <a:t>The work itself</a:t>
            </a:r>
          </a:p>
          <a:p>
            <a:r>
              <a:rPr lang="en-US" altLang="en-US" dirty="0">
                <a:effectLst/>
              </a:rPr>
              <a:t>Compensation</a:t>
            </a:r>
          </a:p>
          <a:p>
            <a:r>
              <a:rPr lang="en-US" altLang="en-US" dirty="0">
                <a:effectLst/>
              </a:rPr>
              <a:t>Recognition</a:t>
            </a:r>
          </a:p>
          <a:p>
            <a:r>
              <a:rPr lang="en-US" altLang="en-US" dirty="0">
                <a:effectLst/>
              </a:rPr>
              <a:t>Benefits</a:t>
            </a:r>
          </a:p>
        </p:txBody>
      </p:sp>
      <p:sp>
        <p:nvSpPr>
          <p:cNvPr id="9" name="Content Placeholder 8"/>
          <p:cNvSpPr>
            <a:spLocks noGrp="1"/>
          </p:cNvSpPr>
          <p:nvPr>
            <p:ph sz="quarter" idx="4"/>
          </p:nvPr>
        </p:nvSpPr>
        <p:spPr>
          <a:xfrm>
            <a:off x="4724401" y="1600200"/>
            <a:ext cx="3962400" cy="3684588"/>
          </a:xfrm>
        </p:spPr>
        <p:txBody>
          <a:bodyPr/>
          <a:lstStyle/>
          <a:p>
            <a:r>
              <a:rPr lang="en-US" altLang="en-US" dirty="0">
                <a:effectLst/>
              </a:rPr>
              <a:t>Working conditions</a:t>
            </a:r>
          </a:p>
          <a:p>
            <a:r>
              <a:rPr lang="en-US" altLang="en-US" dirty="0">
                <a:effectLst/>
              </a:rPr>
              <a:t>Supervision</a:t>
            </a:r>
          </a:p>
          <a:p>
            <a:r>
              <a:rPr lang="en-US" altLang="en-US" dirty="0">
                <a:effectLst/>
              </a:rPr>
              <a:t>Co-workers</a:t>
            </a:r>
          </a:p>
          <a:p>
            <a:r>
              <a:rPr lang="en-US" altLang="en-US" dirty="0">
                <a:effectLst/>
              </a:rPr>
              <a:t>Organizational policy</a:t>
            </a:r>
          </a:p>
        </p:txBody>
      </p:sp>
    </p:spTree>
    <p:extLst>
      <p:ext uri="{BB962C8B-B14F-4D97-AF65-F5344CB8AC3E}">
        <p14:creationId xmlns:p14="http://schemas.microsoft.com/office/powerpoint/2010/main" val="276542852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What Is Job Satisfaction?</a:t>
            </a:r>
            <a:r>
              <a:rPr lang="en-CA" altLang="en-US" sz="2000" dirty="0">
                <a:effectLst/>
              </a:rPr>
              <a:t> </a:t>
            </a:r>
            <a:r>
              <a:rPr lang="en-CA" altLang="en-US" sz="2000" b="0" dirty="0">
                <a:effectLst/>
              </a:rPr>
              <a:t>(2 of 3)</a:t>
            </a:r>
            <a:endParaRPr lang="en-US" dirty="0">
              <a:effectLst/>
            </a:endParaRPr>
          </a:p>
        </p:txBody>
      </p:sp>
      <p:sp>
        <p:nvSpPr>
          <p:cNvPr id="3" name="Content Placeholder 2"/>
          <p:cNvSpPr>
            <a:spLocks noGrp="1"/>
          </p:cNvSpPr>
          <p:nvPr>
            <p:ph idx="1"/>
          </p:nvPr>
        </p:nvSpPr>
        <p:spPr/>
        <p:txBody>
          <a:bodyPr/>
          <a:lstStyle/>
          <a:p>
            <a:r>
              <a:rPr lang="en-CA" altLang="en-US" i="1" dirty="0">
                <a:effectLst/>
              </a:rPr>
              <a:t>Overall satisfaction</a:t>
            </a:r>
            <a:r>
              <a:rPr lang="en-CA" altLang="en-US" dirty="0">
                <a:effectLst/>
              </a:rPr>
              <a:t> is a summary indicator of a persons’ attitude toward his or her job that cuts across the various facets. </a:t>
            </a:r>
          </a:p>
          <a:p>
            <a:r>
              <a:rPr lang="en-CA" altLang="en-US" dirty="0">
                <a:effectLst/>
              </a:rPr>
              <a:t>It is an average or total of the attitudes individuals hold toward various facets of the job.</a:t>
            </a:r>
          </a:p>
          <a:p>
            <a:r>
              <a:rPr lang="en-CA" altLang="en-US" dirty="0">
                <a:effectLst/>
              </a:rPr>
              <a:t>Two employees might express the same level of overall satisfaction for different reasons.</a:t>
            </a:r>
          </a:p>
        </p:txBody>
      </p:sp>
    </p:spTree>
    <p:extLst>
      <p:ext uri="{BB962C8B-B14F-4D97-AF65-F5344CB8AC3E}">
        <p14:creationId xmlns:p14="http://schemas.microsoft.com/office/powerpoint/2010/main" val="276542852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What Is Job Satisfaction?</a:t>
            </a:r>
            <a:r>
              <a:rPr lang="en-CA" altLang="en-US" sz="2000" dirty="0">
                <a:effectLst/>
              </a:rPr>
              <a:t> </a:t>
            </a:r>
            <a:r>
              <a:rPr lang="en-CA" altLang="en-US" sz="2000" b="0" dirty="0">
                <a:effectLst/>
              </a:rPr>
              <a:t>(3 of 3)</a:t>
            </a:r>
            <a:endParaRPr lang="en-US" dirty="0">
              <a:effectLst/>
            </a:endParaRPr>
          </a:p>
        </p:txBody>
      </p:sp>
      <p:sp>
        <p:nvSpPr>
          <p:cNvPr id="3" name="Content Placeholder 2"/>
          <p:cNvSpPr>
            <a:spLocks noGrp="1"/>
          </p:cNvSpPr>
          <p:nvPr>
            <p:ph idx="1"/>
          </p:nvPr>
        </p:nvSpPr>
        <p:spPr/>
        <p:txBody>
          <a:bodyPr/>
          <a:lstStyle/>
          <a:p>
            <a:r>
              <a:rPr lang="en-US" dirty="0"/>
              <a:t>Measures of job satisfaction include the </a:t>
            </a:r>
            <a:r>
              <a:rPr lang="en-US" i="1" dirty="0"/>
              <a:t>Job Descriptive Index</a:t>
            </a:r>
            <a:r>
              <a:rPr lang="en-US" dirty="0"/>
              <a:t> and the </a:t>
            </a:r>
            <a:r>
              <a:rPr lang="en-US" i="1" dirty="0"/>
              <a:t>Minnesota Satisfaction Questionnaire</a:t>
            </a:r>
            <a:r>
              <a:rPr lang="en-US" dirty="0"/>
              <a:t>.</a:t>
            </a:r>
            <a:endParaRPr lang="en-US" baseline="30000" dirty="0"/>
          </a:p>
          <a:p>
            <a:r>
              <a:rPr lang="en-US" dirty="0"/>
              <a:t>They provide measures of facet satisfaction as well as an index of overall satisfaction. </a:t>
            </a:r>
            <a:endParaRPr lang="en-CA" altLang="en-US" dirty="0">
              <a:effectLst/>
            </a:endParaRPr>
          </a:p>
        </p:txBody>
      </p:sp>
    </p:spTree>
    <p:extLst>
      <p:ext uri="{BB962C8B-B14F-4D97-AF65-F5344CB8AC3E}">
        <p14:creationId xmlns:p14="http://schemas.microsoft.com/office/powerpoint/2010/main" val="276542852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What Determines Job Satisfaction?</a:t>
            </a:r>
            <a:endParaRPr lang="en-US" dirty="0">
              <a:effectLst/>
            </a:endParaRPr>
          </a:p>
        </p:txBody>
      </p:sp>
      <p:sp>
        <p:nvSpPr>
          <p:cNvPr id="3" name="Content Placeholder 2"/>
          <p:cNvSpPr>
            <a:spLocks noGrp="1"/>
          </p:cNvSpPr>
          <p:nvPr>
            <p:ph idx="1"/>
          </p:nvPr>
        </p:nvSpPr>
        <p:spPr/>
        <p:txBody>
          <a:bodyPr/>
          <a:lstStyle/>
          <a:p>
            <a:r>
              <a:rPr lang="en-CA" altLang="en-US" dirty="0">
                <a:effectLst/>
              </a:rPr>
              <a:t>We frequently find differences in job satisfaction expressed by individuals performing the same job in a given organization such as two nurses who work side by side.</a:t>
            </a:r>
          </a:p>
          <a:p>
            <a:r>
              <a:rPr lang="en-CA" altLang="en-US" i="1" dirty="0">
                <a:effectLst/>
              </a:rPr>
              <a:t>How does this happen?</a:t>
            </a:r>
          </a:p>
        </p:txBody>
      </p:sp>
    </p:spTree>
    <p:extLst>
      <p:ext uri="{BB962C8B-B14F-4D97-AF65-F5344CB8AC3E}">
        <p14:creationId xmlns:p14="http://schemas.microsoft.com/office/powerpoint/2010/main" val="276542852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Discrepancy</a:t>
            </a:r>
            <a:endParaRPr lang="en-US" dirty="0">
              <a:effectLst/>
            </a:endParaRPr>
          </a:p>
        </p:txBody>
      </p:sp>
      <p:sp>
        <p:nvSpPr>
          <p:cNvPr id="3" name="Content Placeholder 2"/>
          <p:cNvSpPr>
            <a:spLocks noGrp="1"/>
          </p:cNvSpPr>
          <p:nvPr>
            <p:ph idx="1"/>
          </p:nvPr>
        </p:nvSpPr>
        <p:spPr/>
        <p:txBody>
          <a:bodyPr/>
          <a:lstStyle/>
          <a:p>
            <a:r>
              <a:rPr lang="en-CA" altLang="en-US" dirty="0">
                <a:effectLst/>
              </a:rPr>
              <a:t>According to discrepancy theory, job satisfaction is a function of the discrepancy between the job outcomes people want and the outcomes that they perceive they obtain.</a:t>
            </a:r>
          </a:p>
          <a:p>
            <a:r>
              <a:rPr lang="en-CA" altLang="en-US" dirty="0">
                <a:effectLst/>
              </a:rPr>
              <a:t>There is strong evidence that satisfaction with one’s pay is high when there is a small gap between the pay received and the perception of how much pay </a:t>
            </a:r>
            <a:r>
              <a:rPr lang="en-CA" altLang="en-US" i="1" dirty="0">
                <a:effectLst/>
              </a:rPr>
              <a:t>should</a:t>
            </a:r>
            <a:r>
              <a:rPr lang="en-CA" altLang="en-US" dirty="0">
                <a:effectLst/>
              </a:rPr>
              <a:t> be received.</a:t>
            </a:r>
          </a:p>
        </p:txBody>
      </p:sp>
    </p:spTree>
    <p:extLst>
      <p:ext uri="{BB962C8B-B14F-4D97-AF65-F5344CB8AC3E}">
        <p14:creationId xmlns:p14="http://schemas.microsoft.com/office/powerpoint/2010/main" val="276542852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Fairness</a:t>
            </a:r>
            <a:endParaRPr lang="en-US" dirty="0">
              <a:effectLst/>
            </a:endParaRPr>
          </a:p>
        </p:txBody>
      </p:sp>
      <p:sp>
        <p:nvSpPr>
          <p:cNvPr id="3" name="Content Placeholder 2"/>
          <p:cNvSpPr>
            <a:spLocks noGrp="1"/>
          </p:cNvSpPr>
          <p:nvPr>
            <p:ph idx="1"/>
          </p:nvPr>
        </p:nvSpPr>
        <p:spPr/>
        <p:txBody>
          <a:bodyPr/>
          <a:lstStyle/>
          <a:p>
            <a:r>
              <a:rPr lang="en-CA" altLang="en-US" dirty="0">
                <a:effectLst/>
              </a:rPr>
              <a:t>Issues of fairness affect both what people want from their jobs and how they react to the inevitable discrepancies of organizational life.</a:t>
            </a:r>
          </a:p>
          <a:p>
            <a:r>
              <a:rPr lang="en-CA" altLang="en-US" u="sng" dirty="0">
                <a:effectLst/>
              </a:rPr>
              <a:t>There are three basic kinds of fairness</a:t>
            </a:r>
            <a:r>
              <a:rPr lang="en-CA" altLang="en-US" dirty="0">
                <a:effectLst/>
              </a:rPr>
              <a:t>:</a:t>
            </a:r>
          </a:p>
          <a:p>
            <a:pPr lvl="1"/>
            <a:r>
              <a:rPr lang="en-CA" altLang="en-US" dirty="0">
                <a:effectLst/>
              </a:rPr>
              <a:t>Distributive fairness </a:t>
            </a:r>
          </a:p>
          <a:p>
            <a:pPr lvl="1"/>
            <a:r>
              <a:rPr lang="en-CA" altLang="en-US" dirty="0">
                <a:effectLst/>
              </a:rPr>
              <a:t>Procedural fairness </a:t>
            </a:r>
          </a:p>
          <a:p>
            <a:pPr lvl="1"/>
            <a:r>
              <a:rPr lang="en-CA" altLang="en-US" dirty="0">
                <a:effectLst/>
              </a:rPr>
              <a:t>Interactional fairness </a:t>
            </a:r>
          </a:p>
        </p:txBody>
      </p:sp>
    </p:spTree>
    <p:extLst>
      <p:ext uri="{BB962C8B-B14F-4D97-AF65-F5344CB8AC3E}">
        <p14:creationId xmlns:p14="http://schemas.microsoft.com/office/powerpoint/2010/main" val="276542852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Distributive Fairness</a:t>
            </a:r>
            <a:endParaRPr lang="en-US" dirty="0">
              <a:effectLst/>
            </a:endParaRPr>
          </a:p>
        </p:txBody>
      </p:sp>
      <p:sp>
        <p:nvSpPr>
          <p:cNvPr id="3" name="Content Placeholder 2"/>
          <p:cNvSpPr>
            <a:spLocks noGrp="1"/>
          </p:cNvSpPr>
          <p:nvPr>
            <p:ph idx="1"/>
          </p:nvPr>
        </p:nvSpPr>
        <p:spPr/>
        <p:txBody>
          <a:bodyPr/>
          <a:lstStyle/>
          <a:p>
            <a:r>
              <a:rPr lang="en-CA" altLang="en-US" dirty="0">
                <a:effectLst/>
              </a:rPr>
              <a:t>Fairness that occurs when people receive the outcomes they think they deserve from their jobs.</a:t>
            </a:r>
          </a:p>
          <a:p>
            <a:r>
              <a:rPr lang="en-CA" altLang="en-US" dirty="0">
                <a:effectLst/>
              </a:rPr>
              <a:t>It involves the ultimate </a:t>
            </a:r>
            <a:r>
              <a:rPr lang="en-CA" altLang="en-US" i="1" dirty="0">
                <a:effectLst/>
              </a:rPr>
              <a:t>distribution </a:t>
            </a:r>
            <a:r>
              <a:rPr lang="en-CA" altLang="en-US" dirty="0">
                <a:effectLst/>
              </a:rPr>
              <a:t>of work rewards and resources.</a:t>
            </a:r>
          </a:p>
          <a:p>
            <a:r>
              <a:rPr lang="en-CA" altLang="en-US" dirty="0">
                <a:effectLst/>
              </a:rPr>
              <a:t>Individuals want “what’s fair.”</a:t>
            </a:r>
          </a:p>
          <a:p>
            <a:r>
              <a:rPr lang="en-CA" altLang="en-US" dirty="0">
                <a:effectLst/>
              </a:rPr>
              <a:t>Equity theory provides a way of understanding how people determine what is fair.</a:t>
            </a:r>
          </a:p>
        </p:txBody>
      </p:sp>
    </p:spTree>
    <p:extLst>
      <p:ext uri="{BB962C8B-B14F-4D97-AF65-F5344CB8AC3E}">
        <p14:creationId xmlns:p14="http://schemas.microsoft.com/office/powerpoint/2010/main" val="276542852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Equity Theory</a:t>
            </a:r>
            <a:r>
              <a:rPr lang="en-CA" altLang="en-US" sz="2000" dirty="0">
                <a:effectLst/>
              </a:rPr>
              <a:t> </a:t>
            </a:r>
            <a:r>
              <a:rPr lang="en-CA" altLang="en-US" sz="2000" b="0" dirty="0">
                <a:effectLst/>
              </a:rPr>
              <a:t>(1 of 8)</a:t>
            </a:r>
            <a:endParaRPr lang="en-US" b="0" dirty="0">
              <a:effectLst/>
            </a:endParaRPr>
          </a:p>
        </p:txBody>
      </p:sp>
      <p:sp>
        <p:nvSpPr>
          <p:cNvPr id="3" name="Content Placeholder 2"/>
          <p:cNvSpPr>
            <a:spLocks noGrp="1"/>
          </p:cNvSpPr>
          <p:nvPr>
            <p:ph idx="1"/>
          </p:nvPr>
        </p:nvSpPr>
        <p:spPr/>
        <p:txBody>
          <a:bodyPr/>
          <a:lstStyle/>
          <a:p>
            <a:r>
              <a:rPr lang="en-CA" altLang="en-US" dirty="0">
                <a:effectLst/>
              </a:rPr>
              <a:t>A theory that job satisfaction stems from a comparison of the inputs one invests in a job and the outcomes one receives in comparison with the inputs and outcomes of another person or group.</a:t>
            </a:r>
          </a:p>
        </p:txBody>
      </p:sp>
    </p:spTree>
    <p:extLst>
      <p:ext uri="{BB962C8B-B14F-4D97-AF65-F5344CB8AC3E}">
        <p14:creationId xmlns:p14="http://schemas.microsoft.com/office/powerpoint/2010/main" val="276542852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Equity Theory</a:t>
            </a:r>
            <a:r>
              <a:rPr lang="en-CA" altLang="en-US" sz="2000" dirty="0">
                <a:effectLst/>
              </a:rPr>
              <a:t> </a:t>
            </a:r>
            <a:r>
              <a:rPr lang="en-CA" altLang="en-US" sz="2000" b="0" dirty="0">
                <a:effectLst/>
              </a:rPr>
              <a:t>(2 of 8)</a:t>
            </a:r>
            <a:endParaRPr lang="en-US" dirty="0">
              <a:effectLst/>
            </a:endParaRPr>
          </a:p>
        </p:txBody>
      </p:sp>
      <p:sp>
        <p:nvSpPr>
          <p:cNvPr id="3" name="Content Placeholder 2"/>
          <p:cNvSpPr>
            <a:spLocks noGrp="1"/>
          </p:cNvSpPr>
          <p:nvPr>
            <p:ph idx="1"/>
          </p:nvPr>
        </p:nvSpPr>
        <p:spPr>
          <a:xfrm>
            <a:off x="457200" y="1600200"/>
            <a:ext cx="8229600" cy="1142999"/>
          </a:xfrm>
        </p:spPr>
        <p:txBody>
          <a:bodyPr/>
          <a:lstStyle/>
          <a:p>
            <a:r>
              <a:rPr lang="en-CA" altLang="en-US" dirty="0">
                <a:effectLst/>
              </a:rPr>
              <a:t>Equity will be perceived when the following distribution ratios exist:</a:t>
            </a:r>
          </a:p>
        </p:txBody>
      </p:sp>
      <p:graphicFrame>
        <p:nvGraphicFramePr>
          <p:cNvPr id="4" name="Object 3"/>
          <p:cNvGraphicFramePr>
            <a:graphicFrameLocks noChangeAspect="1"/>
          </p:cNvGraphicFramePr>
          <p:nvPr>
            <p:extLst>
              <p:ext uri="{D42A27DB-BD31-4B8C-83A1-F6EECF244321}">
                <p14:modId xmlns:p14="http://schemas.microsoft.com/office/powerpoint/2010/main" val="624517006"/>
              </p:ext>
            </p:extLst>
          </p:nvPr>
        </p:nvGraphicFramePr>
        <p:xfrm>
          <a:off x="1769494" y="3032963"/>
          <a:ext cx="5533575" cy="1005637"/>
        </p:xfrm>
        <a:graphic>
          <a:graphicData uri="http://schemas.openxmlformats.org/presentationml/2006/ole">
            <mc:AlternateContent xmlns:mc="http://schemas.openxmlformats.org/markup-compatibility/2006">
              <mc:Choice xmlns:v="urn:schemas-microsoft-com:vml" Requires="v">
                <p:oleObj spid="_x0000_s1312" name="Equation" r:id="rId3" imgW="2374560" imgH="431640" progId="Equation.DSMT4">
                  <p:embed/>
                </p:oleObj>
              </mc:Choice>
              <mc:Fallback>
                <p:oleObj name="Equation" r:id="rId3" imgW="2374560" imgH="431640" progId="Equation.DSMT4">
                  <p:embed/>
                  <p:pic>
                    <p:nvPicPr>
                      <p:cNvPr id="0" name="Picture 2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9494" y="3032963"/>
                        <a:ext cx="5533575" cy="10056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76542852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Equity Theory</a:t>
            </a:r>
            <a:r>
              <a:rPr lang="en-CA" altLang="en-US" sz="2000" dirty="0">
                <a:effectLst/>
              </a:rPr>
              <a:t> </a:t>
            </a:r>
            <a:r>
              <a:rPr lang="en-CA" altLang="en-US" sz="2000" b="0" dirty="0">
                <a:effectLst/>
              </a:rPr>
              <a:t>(3 of 8)</a:t>
            </a:r>
            <a:endParaRPr lang="en-US" dirty="0">
              <a:effectLst/>
            </a:endParaRPr>
          </a:p>
        </p:txBody>
      </p:sp>
      <p:sp>
        <p:nvSpPr>
          <p:cNvPr id="3" name="Content Placeholder 2"/>
          <p:cNvSpPr>
            <a:spLocks noGrp="1"/>
          </p:cNvSpPr>
          <p:nvPr>
            <p:ph idx="1"/>
          </p:nvPr>
        </p:nvSpPr>
        <p:spPr/>
        <p:txBody>
          <a:bodyPr/>
          <a:lstStyle/>
          <a:p>
            <a:r>
              <a:rPr lang="en-CA" altLang="en-US" i="1" dirty="0">
                <a:effectLst/>
              </a:rPr>
              <a:t>Inputs</a:t>
            </a:r>
            <a:r>
              <a:rPr lang="en-CA" altLang="en-US" dirty="0">
                <a:effectLst/>
              </a:rPr>
              <a:t> refer to anything that people give up, offer, or trade to their organization in exchange for outcomes (e.g., education).</a:t>
            </a:r>
          </a:p>
          <a:p>
            <a:r>
              <a:rPr lang="en-CA" altLang="en-US" i="1" dirty="0">
                <a:effectLst/>
              </a:rPr>
              <a:t>Outcomes</a:t>
            </a:r>
            <a:r>
              <a:rPr lang="en-CA" altLang="en-US" dirty="0">
                <a:effectLst/>
              </a:rPr>
              <a:t> are factors that an organization distributes to employees in exchange for their inputs (e.g., pay). </a:t>
            </a:r>
          </a:p>
          <a:p>
            <a:r>
              <a:rPr lang="en-CA" altLang="en-US" dirty="0">
                <a:effectLst/>
              </a:rPr>
              <a:t>The </a:t>
            </a:r>
            <a:r>
              <a:rPr lang="en-CA" altLang="en-US" i="1" dirty="0">
                <a:effectLst/>
              </a:rPr>
              <a:t>other</a:t>
            </a:r>
            <a:r>
              <a:rPr lang="en-CA" altLang="en-US" dirty="0">
                <a:effectLst/>
              </a:rPr>
              <a:t> in the ratio might be a co-worker performing the same job, a number of co-workers, or even one’s conception of all the individuals in one’s occupation.</a:t>
            </a:r>
          </a:p>
        </p:txBody>
      </p:sp>
    </p:spTree>
    <p:extLst>
      <p:ext uri="{BB962C8B-B14F-4D97-AF65-F5344CB8AC3E}">
        <p14:creationId xmlns:p14="http://schemas.microsoft.com/office/powerpoint/2010/main" val="276542852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Equity Theory</a:t>
            </a:r>
            <a:r>
              <a:rPr lang="en-CA" altLang="en-US" sz="2000" dirty="0">
                <a:effectLst/>
              </a:rPr>
              <a:t> </a:t>
            </a:r>
            <a:r>
              <a:rPr lang="en-CA" altLang="en-US" sz="2000" b="0" dirty="0">
                <a:effectLst/>
              </a:rPr>
              <a:t>(4 of 8)</a:t>
            </a:r>
            <a:endParaRPr lang="en-US" dirty="0">
              <a:effectLst/>
            </a:endParaRPr>
          </a:p>
        </p:txBody>
      </p:sp>
      <p:sp>
        <p:nvSpPr>
          <p:cNvPr id="3" name="Content Placeholder 2"/>
          <p:cNvSpPr>
            <a:spLocks noGrp="1"/>
          </p:cNvSpPr>
          <p:nvPr>
            <p:ph idx="1"/>
          </p:nvPr>
        </p:nvSpPr>
        <p:spPr/>
        <p:txBody>
          <a:bodyPr/>
          <a:lstStyle/>
          <a:p>
            <a:r>
              <a:rPr lang="en-CA" altLang="en-US" dirty="0">
                <a:effectLst/>
              </a:rPr>
              <a:t>Equity theory has important implications for job satisfaction.</a:t>
            </a:r>
          </a:p>
          <a:p>
            <a:r>
              <a:rPr lang="en-CA" altLang="en-US" dirty="0">
                <a:effectLst/>
              </a:rPr>
              <a:t>Inequity is a dissatisfying state, especially when we are on the “short end of the stick.”</a:t>
            </a:r>
          </a:p>
          <a:p>
            <a:r>
              <a:rPr lang="en-CA" altLang="en-US" dirty="0">
                <a:effectLst/>
              </a:rPr>
              <a:t>Consider yourself in terms of the hours you spent studying as your input to this class and the final grade as the outcome and compare yourself to a friend in the class.</a:t>
            </a:r>
          </a:p>
        </p:txBody>
      </p:sp>
    </p:spTree>
    <p:extLst>
      <p:ext uri="{BB962C8B-B14F-4D97-AF65-F5344CB8AC3E}">
        <p14:creationId xmlns:p14="http://schemas.microsoft.com/office/powerpoint/2010/main" val="276542852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Equity Theory</a:t>
            </a:r>
            <a:r>
              <a:rPr lang="en-CA" altLang="en-US" sz="2000" dirty="0">
                <a:effectLst/>
              </a:rPr>
              <a:t> </a:t>
            </a:r>
            <a:r>
              <a:rPr lang="en-CA" altLang="en-US" sz="2000" b="0" dirty="0">
                <a:effectLst/>
              </a:rPr>
              <a:t>(5 of 8)</a:t>
            </a:r>
            <a:endParaRPr lang="en-US" dirty="0">
              <a:effectLst/>
            </a:endParaRPr>
          </a:p>
        </p:txBody>
      </p:sp>
      <p:graphicFrame>
        <p:nvGraphicFramePr>
          <p:cNvPr id="4" name="Table 3" descr="You: C grade, 50 hours. Friend: A grade, 100 hours. "/>
          <p:cNvGraphicFramePr>
            <a:graphicFrameLocks noGrp="1"/>
          </p:cNvGraphicFramePr>
          <p:nvPr>
            <p:extLst>
              <p:ext uri="{D42A27DB-BD31-4B8C-83A1-F6EECF244321}">
                <p14:modId xmlns:p14="http://schemas.microsoft.com/office/powerpoint/2010/main" val="470332723"/>
              </p:ext>
            </p:extLst>
          </p:nvPr>
        </p:nvGraphicFramePr>
        <p:xfrm>
          <a:off x="1905000" y="2392680"/>
          <a:ext cx="4876800" cy="1371600"/>
        </p:xfrm>
        <a:graphic>
          <a:graphicData uri="http://schemas.openxmlformats.org/drawingml/2006/table">
            <a:tbl>
              <a:tblPr firstRow="1">
                <a:tableStyleId>{3B4B98B0-60AC-42C2-AFA5-B58CD77FA1E5}</a:tableStyleId>
              </a:tblPr>
              <a:tblGrid>
                <a:gridCol w="2438400">
                  <a:extLst>
                    <a:ext uri="{9D8B030D-6E8A-4147-A177-3AD203B41FA5}">
                      <a16:colId xmlns:a16="http://schemas.microsoft.com/office/drawing/2014/main" val="20000"/>
                    </a:ext>
                  </a:extLst>
                </a:gridCol>
                <a:gridCol w="2438400">
                  <a:extLst>
                    <a:ext uri="{9D8B030D-6E8A-4147-A177-3AD203B41FA5}">
                      <a16:colId xmlns:a16="http://schemas.microsoft.com/office/drawing/2014/main" val="20001"/>
                    </a:ext>
                  </a:extLst>
                </a:gridCol>
              </a:tblGrid>
              <a:tr h="370840">
                <a:tc>
                  <a:txBody>
                    <a:bodyPr/>
                    <a:lstStyle/>
                    <a:p>
                      <a:pPr algn="ctr"/>
                      <a:r>
                        <a:rPr lang="en-CA" altLang="en-US" sz="2400" dirty="0"/>
                        <a:t>YOU</a:t>
                      </a:r>
                      <a:endParaRPr lang="en-US" sz="2400" dirty="0"/>
                    </a:p>
                  </a:txBody>
                  <a:tcPr>
                    <a:lnL>
                      <a:noFill/>
                    </a:lnL>
                    <a:lnR>
                      <a:noFill/>
                    </a:lnR>
                    <a:lnT w="12700" cmpd="sng">
                      <a:noFill/>
                    </a:lnT>
                    <a:lnB w="12700" cmpd="sng">
                      <a:noFill/>
                    </a:lnB>
                    <a:lnTlToBr w="12700" cmpd="sng">
                      <a:noFill/>
                      <a:prstDash val="solid"/>
                    </a:lnTlToBr>
                    <a:lnBlToTr w="12700" cmpd="sng">
                      <a:noFill/>
                      <a:prstDash val="solid"/>
                    </a:lnBlToTr>
                  </a:tcPr>
                </a:tc>
                <a:tc>
                  <a:txBody>
                    <a:bodyPr/>
                    <a:lstStyle/>
                    <a:p>
                      <a:pPr algn="ctr"/>
                      <a:r>
                        <a:rPr lang="en-CA" altLang="en-US" sz="2400" dirty="0"/>
                        <a:t>FRIEND</a:t>
                      </a:r>
                      <a:endParaRPr lang="en-US" sz="2400" dirty="0"/>
                    </a:p>
                  </a:txBody>
                  <a:tcPr>
                    <a:lnL>
                      <a:noFill/>
                    </a:lnL>
                    <a:lnR>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370840">
                <a:tc>
                  <a:txBody>
                    <a:bodyPr/>
                    <a:lstStyle/>
                    <a:p>
                      <a:pPr algn="ctr"/>
                      <a:r>
                        <a:rPr lang="en-CA" altLang="en-US" sz="2400" u="sng" dirty="0"/>
                        <a:t>C grade</a:t>
                      </a:r>
                      <a:endParaRPr lang="en-US" sz="2400" u="sng" dirty="0"/>
                    </a:p>
                  </a:txBody>
                  <a:tcPr>
                    <a:lnL>
                      <a:noFill/>
                    </a:lnL>
                    <a:lnR>
                      <a:noFill/>
                    </a:lnR>
                    <a:lnT w="12700" cmpd="sng">
                      <a:noFill/>
                    </a:lnT>
                    <a:lnB>
                      <a:noFill/>
                    </a:lnB>
                    <a:lnTlToBr w="12700" cmpd="sng">
                      <a:noFill/>
                      <a:prstDash val="solid"/>
                    </a:lnTlToBr>
                    <a:lnBlToTr w="12700" cmpd="sng">
                      <a:noFill/>
                      <a:prstDash val="solid"/>
                    </a:lnBlToTr>
                  </a:tcPr>
                </a:tc>
                <a:tc>
                  <a:txBody>
                    <a:bodyPr/>
                    <a:lstStyle/>
                    <a:p>
                      <a:pPr algn="ctr"/>
                      <a:r>
                        <a:rPr lang="en-CA" altLang="en-US" sz="2400" u="sng" dirty="0"/>
                        <a:t>A grade</a:t>
                      </a:r>
                      <a:endParaRPr lang="en-US" sz="2400" u="sng" dirty="0"/>
                    </a:p>
                  </a:txBody>
                  <a:tcPr>
                    <a:lnL>
                      <a:noFill/>
                    </a:lnL>
                    <a:lnR>
                      <a:noFill/>
                    </a:lnR>
                    <a:lnT w="12700" cmpd="sng">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370840">
                <a:tc>
                  <a:txBody>
                    <a:bodyPr/>
                    <a:lstStyle/>
                    <a:p>
                      <a:pPr algn="ctr"/>
                      <a:r>
                        <a:rPr lang="en-CA" altLang="en-US" sz="2400" dirty="0"/>
                        <a:t>50 hours</a:t>
                      </a:r>
                      <a:endParaRPr lang="en-US" sz="2400" dirty="0"/>
                    </a:p>
                  </a:txBody>
                  <a:tcPr>
                    <a:lnL>
                      <a:noFill/>
                    </a:lnL>
                    <a:lnR>
                      <a:noFill/>
                    </a:lnR>
                    <a:lnT>
                      <a:noFill/>
                    </a:lnT>
                    <a:lnB w="12700" cmpd="sng">
                      <a:noFill/>
                    </a:lnB>
                    <a:lnTlToBr w="12700" cmpd="sng">
                      <a:noFill/>
                      <a:prstDash val="solid"/>
                    </a:lnTlToBr>
                    <a:lnBlToTr w="12700" cmpd="sng">
                      <a:noFill/>
                      <a:prstDash val="solid"/>
                    </a:lnBlToTr>
                  </a:tcPr>
                </a:tc>
                <a:tc>
                  <a:txBody>
                    <a:bodyPr/>
                    <a:lstStyle/>
                    <a:p>
                      <a:pPr algn="ctr"/>
                      <a:r>
                        <a:rPr lang="en-CA" altLang="en-US" sz="2400" dirty="0"/>
                        <a:t>100 hours</a:t>
                      </a:r>
                      <a:endParaRPr lang="en-US" sz="2400" dirty="0"/>
                    </a:p>
                  </a:txBody>
                  <a:tcPr>
                    <a:lnL>
                      <a:noFill/>
                    </a:lnL>
                    <a:lnR>
                      <a:noFill/>
                    </a:lnR>
                    <a:lnT>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2"/>
                  </a:ext>
                </a:extLst>
              </a:tr>
            </a:tbl>
          </a:graphicData>
        </a:graphic>
      </p:graphicFrame>
      <p:sp>
        <p:nvSpPr>
          <p:cNvPr id="3" name="Content Placeholder 2"/>
          <p:cNvSpPr>
            <a:spLocks noGrp="1"/>
          </p:cNvSpPr>
          <p:nvPr>
            <p:ph idx="1"/>
          </p:nvPr>
        </p:nvSpPr>
        <p:spPr>
          <a:xfrm>
            <a:off x="457200" y="4495801"/>
            <a:ext cx="8229600" cy="685800"/>
          </a:xfrm>
        </p:spPr>
        <p:txBody>
          <a:bodyPr/>
          <a:lstStyle/>
          <a:p>
            <a:pPr marL="0" indent="-486918" algn="ctr">
              <a:buNone/>
            </a:pPr>
            <a:r>
              <a:rPr lang="en-CA" altLang="en-US" i="1" dirty="0">
                <a:effectLst/>
              </a:rPr>
              <a:t>How does this situation make you feel?</a:t>
            </a:r>
          </a:p>
        </p:txBody>
      </p:sp>
    </p:spTree>
    <p:extLst>
      <p:ext uri="{BB962C8B-B14F-4D97-AF65-F5344CB8AC3E}">
        <p14:creationId xmlns:p14="http://schemas.microsoft.com/office/powerpoint/2010/main" val="276542852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Equity Theory</a:t>
            </a:r>
            <a:r>
              <a:rPr lang="en-CA" altLang="en-US" sz="2000" dirty="0">
                <a:effectLst/>
              </a:rPr>
              <a:t> </a:t>
            </a:r>
            <a:r>
              <a:rPr lang="en-CA" altLang="en-US" sz="2000" b="0" dirty="0">
                <a:effectLst/>
              </a:rPr>
              <a:t>(6 of 8)</a:t>
            </a:r>
            <a:endParaRPr lang="en-US" dirty="0">
              <a:effectLst/>
            </a:endParaRPr>
          </a:p>
        </p:txBody>
      </p:sp>
      <p:graphicFrame>
        <p:nvGraphicFramePr>
          <p:cNvPr id="4" name="Table 3" descr="You: C grade, 100 hours. Friend: A grade, 50 hours"/>
          <p:cNvGraphicFramePr>
            <a:graphicFrameLocks noGrp="1"/>
          </p:cNvGraphicFramePr>
          <p:nvPr>
            <p:extLst>
              <p:ext uri="{D42A27DB-BD31-4B8C-83A1-F6EECF244321}">
                <p14:modId xmlns:p14="http://schemas.microsoft.com/office/powerpoint/2010/main" val="3681065138"/>
              </p:ext>
            </p:extLst>
          </p:nvPr>
        </p:nvGraphicFramePr>
        <p:xfrm>
          <a:off x="1905000" y="2392680"/>
          <a:ext cx="4876800" cy="1371600"/>
        </p:xfrm>
        <a:graphic>
          <a:graphicData uri="http://schemas.openxmlformats.org/drawingml/2006/table">
            <a:tbl>
              <a:tblPr firstRow="1">
                <a:tableStyleId>{3B4B98B0-60AC-42C2-AFA5-B58CD77FA1E5}</a:tableStyleId>
              </a:tblPr>
              <a:tblGrid>
                <a:gridCol w="2438400">
                  <a:extLst>
                    <a:ext uri="{9D8B030D-6E8A-4147-A177-3AD203B41FA5}">
                      <a16:colId xmlns:a16="http://schemas.microsoft.com/office/drawing/2014/main" val="20000"/>
                    </a:ext>
                  </a:extLst>
                </a:gridCol>
                <a:gridCol w="2438400">
                  <a:extLst>
                    <a:ext uri="{9D8B030D-6E8A-4147-A177-3AD203B41FA5}">
                      <a16:colId xmlns:a16="http://schemas.microsoft.com/office/drawing/2014/main" val="20001"/>
                    </a:ext>
                  </a:extLst>
                </a:gridCol>
              </a:tblGrid>
              <a:tr h="370840">
                <a:tc>
                  <a:txBody>
                    <a:bodyPr/>
                    <a:lstStyle/>
                    <a:p>
                      <a:pPr algn="ctr"/>
                      <a:r>
                        <a:rPr lang="en-CA" altLang="en-US" sz="2400" dirty="0"/>
                        <a:t>YOU</a:t>
                      </a:r>
                      <a:endParaRPr lang="en-US" sz="2400" dirty="0"/>
                    </a:p>
                  </a:txBody>
                  <a:tcPr>
                    <a:lnL>
                      <a:noFill/>
                    </a:lnL>
                    <a:lnR>
                      <a:noFill/>
                    </a:lnR>
                    <a:lnT w="12700" cmpd="sng">
                      <a:noFill/>
                    </a:lnT>
                    <a:lnB w="12700" cmpd="sng">
                      <a:noFill/>
                    </a:lnB>
                    <a:lnTlToBr w="12700" cmpd="sng">
                      <a:noFill/>
                      <a:prstDash val="solid"/>
                    </a:lnTlToBr>
                    <a:lnBlToTr w="12700" cmpd="sng">
                      <a:noFill/>
                      <a:prstDash val="solid"/>
                    </a:lnBlToTr>
                  </a:tcPr>
                </a:tc>
                <a:tc>
                  <a:txBody>
                    <a:bodyPr/>
                    <a:lstStyle/>
                    <a:p>
                      <a:pPr algn="ctr"/>
                      <a:r>
                        <a:rPr lang="en-CA" altLang="en-US" sz="2400" dirty="0"/>
                        <a:t>FRIEND</a:t>
                      </a:r>
                      <a:endParaRPr lang="en-US" sz="2400" dirty="0"/>
                    </a:p>
                  </a:txBody>
                  <a:tcPr>
                    <a:lnL>
                      <a:noFill/>
                    </a:lnL>
                    <a:lnR>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370840">
                <a:tc>
                  <a:txBody>
                    <a:bodyPr/>
                    <a:lstStyle/>
                    <a:p>
                      <a:pPr algn="ctr"/>
                      <a:r>
                        <a:rPr lang="en-CA" altLang="en-US" sz="2400" u="sng" dirty="0"/>
                        <a:t>C grade</a:t>
                      </a:r>
                      <a:endParaRPr lang="en-US" sz="2400" u="sng" dirty="0"/>
                    </a:p>
                  </a:txBody>
                  <a:tcPr>
                    <a:lnL>
                      <a:noFill/>
                    </a:lnL>
                    <a:lnR>
                      <a:noFill/>
                    </a:lnR>
                    <a:lnT w="12700" cmpd="sng">
                      <a:noFill/>
                    </a:lnT>
                    <a:lnB>
                      <a:noFill/>
                    </a:lnB>
                    <a:lnTlToBr w="12700" cmpd="sng">
                      <a:noFill/>
                      <a:prstDash val="solid"/>
                    </a:lnTlToBr>
                    <a:lnBlToTr w="12700" cmpd="sng">
                      <a:noFill/>
                      <a:prstDash val="solid"/>
                    </a:lnBlToTr>
                  </a:tcPr>
                </a:tc>
                <a:tc>
                  <a:txBody>
                    <a:bodyPr/>
                    <a:lstStyle/>
                    <a:p>
                      <a:pPr algn="ctr"/>
                      <a:r>
                        <a:rPr lang="en-CA" altLang="en-US" sz="2400" u="sng" dirty="0"/>
                        <a:t>A grade</a:t>
                      </a:r>
                      <a:endParaRPr lang="en-US" sz="2400" u="sng" dirty="0"/>
                    </a:p>
                  </a:txBody>
                  <a:tcPr>
                    <a:lnL>
                      <a:noFill/>
                    </a:lnL>
                    <a:lnR>
                      <a:noFill/>
                    </a:lnR>
                    <a:lnT w="12700" cmpd="sng">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370840">
                <a:tc>
                  <a:txBody>
                    <a:bodyPr/>
                    <a:lstStyle/>
                    <a:p>
                      <a:pPr algn="ctr"/>
                      <a:r>
                        <a:rPr lang="en-CA" altLang="en-US" sz="2400" dirty="0"/>
                        <a:t>100 hours</a:t>
                      </a:r>
                      <a:endParaRPr lang="en-US" sz="2400" dirty="0"/>
                    </a:p>
                  </a:txBody>
                  <a:tcPr>
                    <a:lnL>
                      <a:noFill/>
                    </a:lnL>
                    <a:lnR>
                      <a:noFill/>
                    </a:lnR>
                    <a:lnT>
                      <a:noFill/>
                    </a:lnT>
                    <a:lnB w="12700" cmpd="sng">
                      <a:noFill/>
                    </a:lnB>
                    <a:lnTlToBr w="12700" cmpd="sng">
                      <a:noFill/>
                      <a:prstDash val="solid"/>
                    </a:lnTlToBr>
                    <a:lnBlToTr w="12700" cmpd="sng">
                      <a:noFill/>
                      <a:prstDash val="solid"/>
                    </a:lnBlToTr>
                  </a:tcPr>
                </a:tc>
                <a:tc>
                  <a:txBody>
                    <a:bodyPr/>
                    <a:lstStyle/>
                    <a:p>
                      <a:pPr algn="ctr"/>
                      <a:r>
                        <a:rPr lang="en-CA" altLang="en-US" sz="2400" dirty="0"/>
                        <a:t>50 hours</a:t>
                      </a:r>
                      <a:endParaRPr lang="en-US" sz="2400" dirty="0"/>
                    </a:p>
                  </a:txBody>
                  <a:tcPr>
                    <a:lnL>
                      <a:noFill/>
                    </a:lnL>
                    <a:lnR>
                      <a:noFill/>
                    </a:lnR>
                    <a:lnT>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2"/>
                  </a:ext>
                </a:extLst>
              </a:tr>
            </a:tbl>
          </a:graphicData>
        </a:graphic>
      </p:graphicFrame>
      <p:sp>
        <p:nvSpPr>
          <p:cNvPr id="3" name="Content Placeholder 2"/>
          <p:cNvSpPr>
            <a:spLocks noGrp="1"/>
          </p:cNvSpPr>
          <p:nvPr>
            <p:ph idx="1"/>
          </p:nvPr>
        </p:nvSpPr>
        <p:spPr>
          <a:xfrm>
            <a:off x="457200" y="4495800"/>
            <a:ext cx="8229600" cy="1630363"/>
          </a:xfrm>
        </p:spPr>
        <p:txBody>
          <a:bodyPr/>
          <a:lstStyle/>
          <a:p>
            <a:pPr marL="0" indent="-486918" algn="ctr">
              <a:buNone/>
            </a:pPr>
            <a:r>
              <a:rPr lang="en-CA" altLang="en-US" i="1" dirty="0">
                <a:effectLst/>
              </a:rPr>
              <a:t>How does this situation make you feel?</a:t>
            </a:r>
          </a:p>
        </p:txBody>
      </p:sp>
    </p:spTree>
    <p:extLst>
      <p:ext uri="{BB962C8B-B14F-4D97-AF65-F5344CB8AC3E}">
        <p14:creationId xmlns:p14="http://schemas.microsoft.com/office/powerpoint/2010/main" val="257880811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Equity Theory</a:t>
            </a:r>
            <a:r>
              <a:rPr lang="en-CA" altLang="en-US" sz="2000" dirty="0">
                <a:effectLst/>
              </a:rPr>
              <a:t> </a:t>
            </a:r>
            <a:r>
              <a:rPr lang="en-CA" altLang="en-US" sz="2000" b="0" dirty="0">
                <a:effectLst/>
              </a:rPr>
              <a:t>(7 of 8)</a:t>
            </a:r>
            <a:endParaRPr lang="en-US" dirty="0">
              <a:effectLst/>
            </a:endParaRPr>
          </a:p>
        </p:txBody>
      </p:sp>
      <p:graphicFrame>
        <p:nvGraphicFramePr>
          <p:cNvPr id="4" name="Table 3" descr="Or. You: A grade, 30 hours. Friend: C grade, 60 hours."/>
          <p:cNvGraphicFramePr>
            <a:graphicFrameLocks noGrp="1"/>
          </p:cNvGraphicFramePr>
          <p:nvPr>
            <p:extLst>
              <p:ext uri="{D42A27DB-BD31-4B8C-83A1-F6EECF244321}">
                <p14:modId xmlns:p14="http://schemas.microsoft.com/office/powerpoint/2010/main" val="366528976"/>
              </p:ext>
            </p:extLst>
          </p:nvPr>
        </p:nvGraphicFramePr>
        <p:xfrm>
          <a:off x="1905000" y="2392680"/>
          <a:ext cx="4876800" cy="1371600"/>
        </p:xfrm>
        <a:graphic>
          <a:graphicData uri="http://schemas.openxmlformats.org/drawingml/2006/table">
            <a:tbl>
              <a:tblPr firstRow="1">
                <a:tableStyleId>{3B4B98B0-60AC-42C2-AFA5-B58CD77FA1E5}</a:tableStyleId>
              </a:tblPr>
              <a:tblGrid>
                <a:gridCol w="2438400">
                  <a:extLst>
                    <a:ext uri="{9D8B030D-6E8A-4147-A177-3AD203B41FA5}">
                      <a16:colId xmlns:a16="http://schemas.microsoft.com/office/drawing/2014/main" val="20000"/>
                    </a:ext>
                  </a:extLst>
                </a:gridCol>
                <a:gridCol w="2438400">
                  <a:extLst>
                    <a:ext uri="{9D8B030D-6E8A-4147-A177-3AD203B41FA5}">
                      <a16:colId xmlns:a16="http://schemas.microsoft.com/office/drawing/2014/main" val="20001"/>
                    </a:ext>
                  </a:extLst>
                </a:gridCol>
              </a:tblGrid>
              <a:tr h="370840">
                <a:tc>
                  <a:txBody>
                    <a:bodyPr/>
                    <a:lstStyle/>
                    <a:p>
                      <a:pPr algn="ctr"/>
                      <a:r>
                        <a:rPr lang="en-CA" altLang="en-US" sz="2400" dirty="0"/>
                        <a:t>YOU</a:t>
                      </a:r>
                      <a:endParaRPr lang="en-US" sz="2400" dirty="0"/>
                    </a:p>
                  </a:txBody>
                  <a:tcPr>
                    <a:lnL>
                      <a:noFill/>
                    </a:lnL>
                    <a:lnR>
                      <a:noFill/>
                    </a:lnR>
                    <a:lnT w="12700" cmpd="sng">
                      <a:noFill/>
                    </a:lnT>
                    <a:lnB w="12700" cmpd="sng">
                      <a:noFill/>
                    </a:lnB>
                    <a:lnTlToBr w="12700" cmpd="sng">
                      <a:noFill/>
                      <a:prstDash val="solid"/>
                    </a:lnTlToBr>
                    <a:lnBlToTr w="12700" cmpd="sng">
                      <a:noFill/>
                      <a:prstDash val="solid"/>
                    </a:lnBlToTr>
                  </a:tcPr>
                </a:tc>
                <a:tc>
                  <a:txBody>
                    <a:bodyPr/>
                    <a:lstStyle/>
                    <a:p>
                      <a:pPr algn="ctr"/>
                      <a:r>
                        <a:rPr lang="en-CA" altLang="en-US" sz="2400" dirty="0"/>
                        <a:t>FRIEND</a:t>
                      </a:r>
                      <a:endParaRPr lang="en-US" sz="2400" dirty="0"/>
                    </a:p>
                  </a:txBody>
                  <a:tcPr>
                    <a:lnL>
                      <a:noFill/>
                    </a:lnL>
                    <a:lnR>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370840">
                <a:tc>
                  <a:txBody>
                    <a:bodyPr/>
                    <a:lstStyle/>
                    <a:p>
                      <a:pPr algn="ctr"/>
                      <a:r>
                        <a:rPr lang="en-CA" altLang="en-US" sz="2400" u="sng" dirty="0"/>
                        <a:t>A grade</a:t>
                      </a:r>
                      <a:endParaRPr lang="en-US" sz="2400" u="sng" dirty="0"/>
                    </a:p>
                  </a:txBody>
                  <a:tcPr>
                    <a:lnL>
                      <a:noFill/>
                    </a:lnL>
                    <a:lnR>
                      <a:noFill/>
                    </a:lnR>
                    <a:lnT w="12700" cmpd="sng">
                      <a:noFill/>
                    </a:lnT>
                    <a:lnB>
                      <a:noFill/>
                    </a:lnB>
                    <a:lnTlToBr w="12700" cmpd="sng">
                      <a:noFill/>
                      <a:prstDash val="solid"/>
                    </a:lnTlToBr>
                    <a:lnBlToTr w="12700" cmpd="sng">
                      <a:noFill/>
                      <a:prstDash val="solid"/>
                    </a:lnBlToTr>
                  </a:tcPr>
                </a:tc>
                <a:tc>
                  <a:txBody>
                    <a:bodyPr/>
                    <a:lstStyle/>
                    <a:p>
                      <a:pPr algn="ctr"/>
                      <a:r>
                        <a:rPr lang="en-CA" altLang="en-US" sz="2400" u="sng" dirty="0"/>
                        <a:t>C grade</a:t>
                      </a:r>
                      <a:endParaRPr lang="en-US" sz="2400" u="sng" dirty="0"/>
                    </a:p>
                  </a:txBody>
                  <a:tcPr>
                    <a:lnL>
                      <a:noFill/>
                    </a:lnL>
                    <a:lnR>
                      <a:noFill/>
                    </a:lnR>
                    <a:lnT w="12700" cmpd="sng">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370840">
                <a:tc>
                  <a:txBody>
                    <a:bodyPr/>
                    <a:lstStyle/>
                    <a:p>
                      <a:pPr algn="ctr"/>
                      <a:r>
                        <a:rPr lang="en-CA" altLang="en-US" sz="2400" dirty="0"/>
                        <a:t>30 hours</a:t>
                      </a:r>
                      <a:endParaRPr lang="en-US" sz="2400" dirty="0"/>
                    </a:p>
                  </a:txBody>
                  <a:tcPr>
                    <a:lnL>
                      <a:noFill/>
                    </a:lnL>
                    <a:lnR>
                      <a:noFill/>
                    </a:lnR>
                    <a:lnT>
                      <a:noFill/>
                    </a:lnT>
                    <a:lnB w="12700" cmpd="sng">
                      <a:noFill/>
                    </a:lnB>
                    <a:lnTlToBr w="12700" cmpd="sng">
                      <a:noFill/>
                      <a:prstDash val="solid"/>
                    </a:lnTlToBr>
                    <a:lnBlToTr w="12700" cmpd="sng">
                      <a:noFill/>
                      <a:prstDash val="solid"/>
                    </a:lnBlToTr>
                  </a:tcPr>
                </a:tc>
                <a:tc>
                  <a:txBody>
                    <a:bodyPr/>
                    <a:lstStyle/>
                    <a:p>
                      <a:pPr algn="ctr"/>
                      <a:r>
                        <a:rPr lang="en-CA" altLang="en-US" sz="2400" dirty="0"/>
                        <a:t>60 hours</a:t>
                      </a:r>
                      <a:endParaRPr lang="en-US" sz="2400" dirty="0"/>
                    </a:p>
                  </a:txBody>
                  <a:tcPr>
                    <a:lnL>
                      <a:noFill/>
                    </a:lnL>
                    <a:lnR>
                      <a:noFill/>
                    </a:lnR>
                    <a:lnT>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2"/>
                  </a:ext>
                </a:extLst>
              </a:tr>
            </a:tbl>
          </a:graphicData>
        </a:graphic>
      </p:graphicFrame>
      <p:sp>
        <p:nvSpPr>
          <p:cNvPr id="3" name="Content Placeholder 2"/>
          <p:cNvSpPr>
            <a:spLocks noGrp="1"/>
          </p:cNvSpPr>
          <p:nvPr>
            <p:ph idx="1"/>
          </p:nvPr>
        </p:nvSpPr>
        <p:spPr>
          <a:xfrm>
            <a:off x="457200" y="4495800"/>
            <a:ext cx="8229600" cy="1630363"/>
          </a:xfrm>
        </p:spPr>
        <p:txBody>
          <a:bodyPr/>
          <a:lstStyle/>
          <a:p>
            <a:pPr marL="0" indent="-486918" algn="ctr">
              <a:buNone/>
            </a:pPr>
            <a:r>
              <a:rPr lang="en-CA" altLang="en-US" i="1" dirty="0">
                <a:effectLst/>
              </a:rPr>
              <a:t>How does this situation make you feel?</a:t>
            </a:r>
          </a:p>
        </p:txBody>
      </p:sp>
    </p:spTree>
    <p:extLst>
      <p:ext uri="{BB962C8B-B14F-4D97-AF65-F5344CB8AC3E}">
        <p14:creationId xmlns:p14="http://schemas.microsoft.com/office/powerpoint/2010/main" val="57545327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Equity Theory</a:t>
            </a:r>
            <a:r>
              <a:rPr lang="en-CA" altLang="en-US" sz="2000" dirty="0">
                <a:effectLst/>
              </a:rPr>
              <a:t> </a:t>
            </a:r>
            <a:r>
              <a:rPr lang="en-CA" altLang="en-US" sz="2000" b="0" dirty="0">
                <a:effectLst/>
              </a:rPr>
              <a:t>(8 of 8)</a:t>
            </a:r>
            <a:endParaRPr lang="en-US" dirty="0">
              <a:effectLst/>
            </a:endParaRPr>
          </a:p>
        </p:txBody>
      </p:sp>
      <p:sp>
        <p:nvSpPr>
          <p:cNvPr id="3" name="Content Placeholder 2"/>
          <p:cNvSpPr>
            <a:spLocks noGrp="1"/>
          </p:cNvSpPr>
          <p:nvPr>
            <p:ph idx="1"/>
          </p:nvPr>
        </p:nvSpPr>
        <p:spPr/>
        <p:txBody>
          <a:bodyPr/>
          <a:lstStyle/>
          <a:p>
            <a:r>
              <a:rPr lang="en-CA" altLang="en-US" dirty="0">
                <a:effectLst/>
              </a:rPr>
              <a:t>The equity concept suggests that outcomes should be tied to individual contributions or inputs.</a:t>
            </a:r>
          </a:p>
          <a:p>
            <a:r>
              <a:rPr lang="en-CA" altLang="en-US" dirty="0">
                <a:effectLst/>
              </a:rPr>
              <a:t>This corresponds with the individualistic North American culture.</a:t>
            </a:r>
          </a:p>
          <a:p>
            <a:r>
              <a:rPr lang="en-CA" altLang="en-US" dirty="0"/>
              <a:t>In more collective cultures, </a:t>
            </a:r>
            <a:r>
              <a:rPr lang="en-CA" altLang="en-US" i="1" dirty="0"/>
              <a:t>e</a:t>
            </a:r>
            <a:r>
              <a:rPr lang="en-CA" altLang="en-US" i="1" dirty="0">
                <a:effectLst/>
              </a:rPr>
              <a:t>quality </a:t>
            </a:r>
            <a:r>
              <a:rPr lang="en-CA" altLang="en-US" dirty="0">
                <a:effectLst/>
              </a:rPr>
              <a:t>of outcomes might be more important for distributive fairness.</a:t>
            </a:r>
          </a:p>
          <a:p>
            <a:r>
              <a:rPr lang="en-US" dirty="0"/>
              <a:t>In more feminine cultures, allocating outcomes according to </a:t>
            </a:r>
            <a:r>
              <a:rPr lang="en-US" i="1" dirty="0"/>
              <a:t>need</a:t>
            </a:r>
            <a:r>
              <a:rPr lang="en-US" dirty="0"/>
              <a:t> (rather than performance) might provide for distributive fairness.</a:t>
            </a:r>
          </a:p>
          <a:p>
            <a:endParaRPr lang="en-CA" altLang="en-US" dirty="0">
              <a:effectLst/>
            </a:endParaRPr>
          </a:p>
        </p:txBody>
      </p:sp>
    </p:spTree>
    <p:extLst>
      <p:ext uri="{BB962C8B-B14F-4D97-AF65-F5344CB8AC3E}">
        <p14:creationId xmlns:p14="http://schemas.microsoft.com/office/powerpoint/2010/main" val="276542852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Procedural Fairness</a:t>
            </a:r>
            <a:r>
              <a:rPr lang="en-CA" altLang="en-US" sz="2000" dirty="0">
                <a:effectLst/>
              </a:rPr>
              <a:t> </a:t>
            </a:r>
            <a:r>
              <a:rPr lang="en-CA" altLang="en-US" sz="2000" b="0" dirty="0">
                <a:effectLst/>
              </a:rPr>
              <a:t>(1 of 3)</a:t>
            </a:r>
            <a:endParaRPr lang="en-US" b="0" dirty="0">
              <a:effectLst/>
            </a:endParaRPr>
          </a:p>
        </p:txBody>
      </p:sp>
      <p:sp>
        <p:nvSpPr>
          <p:cNvPr id="3" name="Content Placeholder 2"/>
          <p:cNvSpPr>
            <a:spLocks noGrp="1"/>
          </p:cNvSpPr>
          <p:nvPr>
            <p:ph idx="1"/>
          </p:nvPr>
        </p:nvSpPr>
        <p:spPr/>
        <p:txBody>
          <a:bodyPr/>
          <a:lstStyle/>
          <a:p>
            <a:r>
              <a:rPr lang="en-CA" altLang="en-US" dirty="0">
                <a:effectLst/>
              </a:rPr>
              <a:t>Fairness that occurs when the process used to determine work outcomes is seen as reasonable.</a:t>
            </a:r>
          </a:p>
          <a:p>
            <a:r>
              <a:rPr lang="en-CA" altLang="en-US" dirty="0">
                <a:effectLst/>
              </a:rPr>
              <a:t>It is concerned with </a:t>
            </a:r>
            <a:r>
              <a:rPr lang="en-CA" altLang="en-US" i="1" dirty="0">
                <a:effectLst/>
              </a:rPr>
              <a:t>how</a:t>
            </a:r>
            <a:r>
              <a:rPr lang="en-CA" altLang="en-US" dirty="0">
                <a:effectLst/>
              </a:rPr>
              <a:t> outcomes are decided and allocated.</a:t>
            </a:r>
          </a:p>
          <a:p>
            <a:r>
              <a:rPr lang="en-CA" altLang="en-US" dirty="0">
                <a:effectLst/>
              </a:rPr>
              <a:t>It is particularly relevant to outcomes such as performance evaluations, pay raises, promotions, layoffs, and work assignments.</a:t>
            </a:r>
          </a:p>
        </p:txBody>
      </p:sp>
    </p:spTree>
    <p:extLst>
      <p:ext uri="{BB962C8B-B14F-4D97-AF65-F5344CB8AC3E}">
        <p14:creationId xmlns:p14="http://schemas.microsoft.com/office/powerpoint/2010/main" val="276542852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Procedural Fairness</a:t>
            </a:r>
            <a:r>
              <a:rPr lang="en-CA" altLang="en-US" sz="2000" dirty="0">
                <a:effectLst/>
              </a:rPr>
              <a:t> </a:t>
            </a:r>
            <a:r>
              <a:rPr lang="en-CA" altLang="en-US" sz="2000" b="0" dirty="0">
                <a:effectLst/>
              </a:rPr>
              <a:t>(2 of 3)</a:t>
            </a:r>
            <a:endParaRPr lang="en-US" dirty="0">
              <a:effectLst/>
            </a:endParaRPr>
          </a:p>
        </p:txBody>
      </p:sp>
      <p:sp>
        <p:nvSpPr>
          <p:cNvPr id="3" name="Content Placeholder 2"/>
          <p:cNvSpPr>
            <a:spLocks noGrp="1"/>
          </p:cNvSpPr>
          <p:nvPr>
            <p:ph idx="1"/>
          </p:nvPr>
        </p:nvSpPr>
        <p:spPr/>
        <p:txBody>
          <a:bodyPr/>
          <a:lstStyle/>
          <a:p>
            <a:r>
              <a:rPr lang="en-CA" altLang="en-US" dirty="0">
                <a:effectLst/>
              </a:rPr>
              <a:t>In allocating outcomes, the following factors contribute to perceptions of procedural fairness. The allocator does the following actions:</a:t>
            </a:r>
          </a:p>
          <a:p>
            <a:pPr lvl="1"/>
            <a:r>
              <a:rPr lang="en-CA" altLang="en-US" dirty="0">
                <a:effectLst/>
              </a:rPr>
              <a:t>Follows consistent procedures over time and across people.</a:t>
            </a:r>
          </a:p>
          <a:p>
            <a:pPr lvl="1"/>
            <a:r>
              <a:rPr lang="en-CA" altLang="en-US" dirty="0">
                <a:effectLst/>
              </a:rPr>
              <a:t>Uses accurate information and appears unbiased.</a:t>
            </a:r>
          </a:p>
          <a:p>
            <a:pPr lvl="1"/>
            <a:r>
              <a:rPr lang="en-CA" altLang="en-US" dirty="0">
                <a:effectLst/>
              </a:rPr>
              <a:t>Allows two-way communication during the allocation process.</a:t>
            </a:r>
          </a:p>
          <a:p>
            <a:pPr lvl="1"/>
            <a:r>
              <a:rPr lang="en-CA" altLang="en-US" dirty="0">
                <a:effectLst/>
              </a:rPr>
              <a:t>Welcomes appeals of the procedure or allocation.</a:t>
            </a:r>
          </a:p>
        </p:txBody>
      </p:sp>
    </p:spTree>
    <p:extLst>
      <p:ext uri="{BB962C8B-B14F-4D97-AF65-F5344CB8AC3E}">
        <p14:creationId xmlns:p14="http://schemas.microsoft.com/office/powerpoint/2010/main" val="276542852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Procedural Fairness</a:t>
            </a:r>
            <a:r>
              <a:rPr lang="en-CA" altLang="en-US" sz="2000" dirty="0">
                <a:effectLst/>
              </a:rPr>
              <a:t> </a:t>
            </a:r>
            <a:r>
              <a:rPr lang="en-CA" altLang="en-US" sz="2000" b="0" dirty="0">
                <a:effectLst/>
              </a:rPr>
              <a:t>(3 of 3)</a:t>
            </a:r>
            <a:endParaRPr lang="en-US" dirty="0">
              <a:effectLst/>
            </a:endParaRPr>
          </a:p>
        </p:txBody>
      </p:sp>
      <p:sp>
        <p:nvSpPr>
          <p:cNvPr id="3" name="Content Placeholder 2"/>
          <p:cNvSpPr>
            <a:spLocks noGrp="1"/>
          </p:cNvSpPr>
          <p:nvPr>
            <p:ph idx="1"/>
          </p:nvPr>
        </p:nvSpPr>
        <p:spPr/>
        <p:txBody>
          <a:bodyPr/>
          <a:lstStyle/>
          <a:p>
            <a:r>
              <a:rPr lang="en-CA" altLang="en-US" dirty="0">
                <a:effectLst/>
              </a:rPr>
              <a:t>Procedural fairness is especially likely to provoke dissatisfaction when people also see distributive fairness as being low.</a:t>
            </a:r>
          </a:p>
          <a:p>
            <a:r>
              <a:rPr lang="en-CA" altLang="en-US" dirty="0">
                <a:effectLst/>
              </a:rPr>
              <a:t>Dissatisfaction will be maximized when people believe that they </a:t>
            </a:r>
            <a:r>
              <a:rPr lang="en-CA" altLang="en-US" i="1" dirty="0">
                <a:effectLst/>
              </a:rPr>
              <a:t>would </a:t>
            </a:r>
            <a:r>
              <a:rPr lang="en-CA" altLang="en-US" dirty="0">
                <a:effectLst/>
              </a:rPr>
              <a:t>have obtained better outcomes if the decision maker had used other procedures that </a:t>
            </a:r>
            <a:r>
              <a:rPr lang="en-CA" altLang="en-US" i="1" dirty="0">
                <a:effectLst/>
              </a:rPr>
              <a:t>should</a:t>
            </a:r>
            <a:r>
              <a:rPr lang="en-CA" altLang="en-US" dirty="0">
                <a:effectLst/>
              </a:rPr>
              <a:t> have been implemented.</a:t>
            </a:r>
          </a:p>
        </p:txBody>
      </p:sp>
    </p:spTree>
    <p:extLst>
      <p:ext uri="{BB962C8B-B14F-4D97-AF65-F5344CB8AC3E}">
        <p14:creationId xmlns:p14="http://schemas.microsoft.com/office/powerpoint/2010/main" val="276542852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Interactional Fairness</a:t>
            </a:r>
            <a:r>
              <a:rPr lang="en-CA" altLang="en-US" sz="2000" dirty="0">
                <a:effectLst/>
              </a:rPr>
              <a:t> </a:t>
            </a:r>
            <a:r>
              <a:rPr lang="en-CA" altLang="en-US" sz="2000" b="0" dirty="0">
                <a:effectLst/>
              </a:rPr>
              <a:t>(1 of 3)</a:t>
            </a:r>
            <a:endParaRPr lang="en-US" b="0" dirty="0">
              <a:effectLst/>
            </a:endParaRPr>
          </a:p>
        </p:txBody>
      </p:sp>
      <p:sp>
        <p:nvSpPr>
          <p:cNvPr id="3" name="Content Placeholder 2"/>
          <p:cNvSpPr>
            <a:spLocks noGrp="1"/>
          </p:cNvSpPr>
          <p:nvPr>
            <p:ph idx="1"/>
          </p:nvPr>
        </p:nvSpPr>
        <p:spPr/>
        <p:txBody>
          <a:bodyPr/>
          <a:lstStyle/>
          <a:p>
            <a:r>
              <a:rPr lang="en-CA" altLang="en-US" dirty="0">
                <a:effectLst/>
              </a:rPr>
              <a:t>Fairness that occurs when people feel that they have received respectful and informative communication about an outcome.</a:t>
            </a:r>
          </a:p>
          <a:p>
            <a:r>
              <a:rPr lang="en-US" dirty="0"/>
              <a:t>Respectful communication is sincere and polite and treats the individual with dignity.</a:t>
            </a:r>
          </a:p>
          <a:p>
            <a:r>
              <a:rPr lang="en-US" dirty="0"/>
              <a:t>Informative communication is candid, timely, and thorough.</a:t>
            </a:r>
            <a:endParaRPr lang="en-CA" altLang="en-US" dirty="0">
              <a:effectLst/>
            </a:endParaRPr>
          </a:p>
        </p:txBody>
      </p:sp>
    </p:spTree>
    <p:extLst>
      <p:ext uri="{BB962C8B-B14F-4D97-AF65-F5344CB8AC3E}">
        <p14:creationId xmlns:p14="http://schemas.microsoft.com/office/powerpoint/2010/main" val="276542852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Interactional Fairness</a:t>
            </a:r>
            <a:r>
              <a:rPr lang="en-CA" altLang="en-US" sz="2000" dirty="0">
                <a:effectLst/>
              </a:rPr>
              <a:t> </a:t>
            </a:r>
            <a:r>
              <a:rPr lang="en-CA" altLang="en-US" sz="2000" b="0" dirty="0">
                <a:effectLst/>
              </a:rPr>
              <a:t>(2 of 3)</a:t>
            </a:r>
            <a:endParaRPr lang="en-US" dirty="0">
              <a:effectLst/>
            </a:endParaRPr>
          </a:p>
        </p:txBody>
      </p:sp>
      <p:sp>
        <p:nvSpPr>
          <p:cNvPr id="3" name="Content Placeholder 2"/>
          <p:cNvSpPr>
            <a:spLocks noGrp="1"/>
          </p:cNvSpPr>
          <p:nvPr>
            <p:ph idx="1"/>
          </p:nvPr>
        </p:nvSpPr>
        <p:spPr/>
        <p:txBody>
          <a:bodyPr/>
          <a:lstStyle/>
          <a:p>
            <a:r>
              <a:rPr lang="en-CA" altLang="en-US" dirty="0"/>
              <a:t>Interactional fairness is important because it is possible for absolutely fair outcomes or procedures to be perceived as unfair when they are inadequately or uncaringly explained.</a:t>
            </a:r>
            <a:endParaRPr lang="en-CA" altLang="en-US" dirty="0">
              <a:effectLst/>
            </a:endParaRPr>
          </a:p>
          <a:p>
            <a:r>
              <a:rPr lang="en-CA" altLang="en-US" dirty="0">
                <a:effectLst/>
              </a:rPr>
              <a:t>People who experience interactional unfairness are most likely to be dissatisfied with the boss.</a:t>
            </a:r>
          </a:p>
          <a:p>
            <a:r>
              <a:rPr lang="en-CA" altLang="en-US" dirty="0">
                <a:effectLst/>
              </a:rPr>
              <a:t>Both procedural and interactional fairness can to some extent offset the negative effects of distributive unfairness.</a:t>
            </a:r>
          </a:p>
        </p:txBody>
      </p:sp>
    </p:spTree>
    <p:extLst>
      <p:ext uri="{BB962C8B-B14F-4D97-AF65-F5344CB8AC3E}">
        <p14:creationId xmlns:p14="http://schemas.microsoft.com/office/powerpoint/2010/main" val="276542852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Interactional Fairness</a:t>
            </a:r>
            <a:r>
              <a:rPr lang="en-CA" altLang="en-US" sz="2000" dirty="0">
                <a:effectLst/>
              </a:rPr>
              <a:t> </a:t>
            </a:r>
            <a:r>
              <a:rPr lang="en-CA" altLang="en-US" sz="2000" b="0" dirty="0">
                <a:effectLst/>
              </a:rPr>
              <a:t>(3 of 3)</a:t>
            </a:r>
            <a:endParaRPr lang="en-US" dirty="0">
              <a:effectLst/>
            </a:endParaRPr>
          </a:p>
        </p:txBody>
      </p:sp>
      <p:sp>
        <p:nvSpPr>
          <p:cNvPr id="3" name="Content Placeholder 2"/>
          <p:cNvSpPr>
            <a:spLocks noGrp="1"/>
          </p:cNvSpPr>
          <p:nvPr>
            <p:ph idx="1"/>
          </p:nvPr>
        </p:nvSpPr>
        <p:spPr/>
        <p:txBody>
          <a:bodyPr/>
          <a:lstStyle/>
          <a:p>
            <a:r>
              <a:rPr lang="en-US" dirty="0"/>
              <a:t>Recent findings suggest that </a:t>
            </a:r>
            <a:r>
              <a:rPr lang="en-US" i="1" dirty="0"/>
              <a:t>inconsistency</a:t>
            </a:r>
            <a:r>
              <a:rPr lang="en-US" dirty="0"/>
              <a:t>, being fairly treated sometimes but not others, may be more stressful than consistent unfair treatment.</a:t>
            </a:r>
          </a:p>
          <a:p>
            <a:r>
              <a:rPr lang="en-CA" dirty="0"/>
              <a:t>T</a:t>
            </a:r>
            <a:r>
              <a:rPr lang="en-US" dirty="0"/>
              <a:t>he consequences of fairness and unfairness are far reaching, affecting factors such as motivation, stress, and cynicism in addition to job satisfaction.</a:t>
            </a:r>
          </a:p>
          <a:p>
            <a:endParaRPr lang="en-CA" altLang="en-US" dirty="0">
              <a:effectLst/>
            </a:endParaRPr>
          </a:p>
        </p:txBody>
      </p:sp>
    </p:spTree>
    <p:extLst>
      <p:ext uri="{BB962C8B-B14F-4D97-AF65-F5344CB8AC3E}">
        <p14:creationId xmlns:p14="http://schemas.microsoft.com/office/powerpoint/2010/main" val="30829178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Consequences of Fairness and Unfairness</a:t>
            </a:r>
          </a:p>
        </p:txBody>
      </p:sp>
      <p:pic>
        <p:nvPicPr>
          <p:cNvPr id="4" name="Content Placeholder 3" descr="The bar graph lists various characteristics related to job satisfactory. The data for each, with the feel treated fairly value listed first and the feel treated unfairly value listed second, is as follows:&#10;• Motivation: 89 percent and 40 percent.&#10;• Job Satisfaction: 92 percent and 19 percent.&#10;• Would recommend organization as a good place to work: 83 percent and 10 percent.&#10;• Chronic work stress: 31 percent and 70 percent.&#10;• More cynical and negative at work: 19 percent and 43 percent.&#10;• Turnover intent: 23 percent and 56 percent.&#10;"/>
          <p:cNvPicPr>
            <a:picLocks noGrp="1" noChangeAspect="1"/>
          </p:cNvPicPr>
          <p:nvPr>
            <p:ph idx="1"/>
          </p:nvPr>
        </p:nvPicPr>
        <p:blipFill rotWithShape="1">
          <a:blip r:embed="rId2">
            <a:extLst>
              <a:ext uri="{28A0092B-C50C-407E-A947-70E740481C1C}">
                <a14:useLocalDpi xmlns:a14="http://schemas.microsoft.com/office/drawing/2010/main" val="0"/>
              </a:ext>
            </a:extLst>
          </a:blip>
          <a:srcRect l="21805"/>
          <a:stretch/>
        </p:blipFill>
        <p:spPr>
          <a:xfrm>
            <a:off x="1004877" y="2057400"/>
            <a:ext cx="7134246" cy="4114800"/>
          </a:xfrm>
        </p:spPr>
      </p:pic>
    </p:spTree>
    <p:extLst>
      <p:ext uri="{BB962C8B-B14F-4D97-AF65-F5344CB8AC3E}">
        <p14:creationId xmlns:p14="http://schemas.microsoft.com/office/powerpoint/2010/main" val="309667322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Disposition</a:t>
            </a:r>
            <a:r>
              <a:rPr lang="en-CA" altLang="en-US" sz="2000" dirty="0">
                <a:effectLst/>
              </a:rPr>
              <a:t> </a:t>
            </a:r>
            <a:r>
              <a:rPr lang="en-CA" altLang="en-US" sz="2000" b="0" dirty="0">
                <a:effectLst/>
              </a:rPr>
              <a:t>(1 of 4)</a:t>
            </a:r>
            <a:endParaRPr lang="en-US" b="0" dirty="0">
              <a:effectLst/>
            </a:endParaRPr>
          </a:p>
        </p:txBody>
      </p:sp>
      <p:sp>
        <p:nvSpPr>
          <p:cNvPr id="3" name="Content Placeholder 2"/>
          <p:cNvSpPr>
            <a:spLocks noGrp="1"/>
          </p:cNvSpPr>
          <p:nvPr>
            <p:ph idx="1"/>
          </p:nvPr>
        </p:nvSpPr>
        <p:spPr/>
        <p:txBody>
          <a:bodyPr/>
          <a:lstStyle/>
          <a:p>
            <a:r>
              <a:rPr lang="en-CA" altLang="en-US" i="1" dirty="0">
                <a:effectLst/>
              </a:rPr>
              <a:t>Could your personality contribute to your feelings of job satisfaction?</a:t>
            </a:r>
          </a:p>
          <a:p>
            <a:r>
              <a:rPr lang="en-CA" altLang="en-US" dirty="0">
                <a:effectLst/>
              </a:rPr>
              <a:t>The dispositional view of job satisfaction is based on the idea that some people are </a:t>
            </a:r>
            <a:r>
              <a:rPr lang="en-CA" altLang="en-US" i="1" dirty="0">
                <a:effectLst/>
              </a:rPr>
              <a:t>predisposed</a:t>
            </a:r>
            <a:r>
              <a:rPr lang="en-CA" altLang="en-US" dirty="0">
                <a:effectLst/>
              </a:rPr>
              <a:t> by virtue of their personalities to be more or less satisfied despite changes in discrepancy or fairness.</a:t>
            </a:r>
          </a:p>
        </p:txBody>
      </p:sp>
    </p:spTree>
    <p:extLst>
      <p:ext uri="{BB962C8B-B14F-4D97-AF65-F5344CB8AC3E}">
        <p14:creationId xmlns:p14="http://schemas.microsoft.com/office/powerpoint/2010/main" val="276542852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Disposition</a:t>
            </a:r>
            <a:r>
              <a:rPr lang="en-CA" altLang="en-US" sz="2000" dirty="0">
                <a:effectLst/>
              </a:rPr>
              <a:t> </a:t>
            </a:r>
            <a:r>
              <a:rPr lang="en-CA" altLang="en-US" sz="2000" b="0" dirty="0">
                <a:effectLst/>
              </a:rPr>
              <a:t>(2 of 4)</a:t>
            </a:r>
            <a:endParaRPr lang="en-US" dirty="0">
              <a:effectLst/>
            </a:endParaRPr>
          </a:p>
        </p:txBody>
      </p:sp>
      <p:sp>
        <p:nvSpPr>
          <p:cNvPr id="3" name="Content Placeholder 2"/>
          <p:cNvSpPr>
            <a:spLocks noGrp="1"/>
          </p:cNvSpPr>
          <p:nvPr>
            <p:ph idx="1"/>
          </p:nvPr>
        </p:nvSpPr>
        <p:spPr>
          <a:xfrm>
            <a:off x="457200" y="1600200"/>
            <a:ext cx="8382000" cy="4525963"/>
          </a:xfrm>
        </p:spPr>
        <p:txBody>
          <a:bodyPr/>
          <a:lstStyle/>
          <a:p>
            <a:r>
              <a:rPr lang="en-CA" altLang="en-US" u="sng" dirty="0">
                <a:effectLst/>
              </a:rPr>
              <a:t>Research that disposition contributes to job satisfaction</a:t>
            </a:r>
            <a:r>
              <a:rPr lang="en-CA" altLang="en-US" dirty="0">
                <a:effectLst/>
              </a:rPr>
              <a:t>:</a:t>
            </a:r>
          </a:p>
          <a:p>
            <a:pPr lvl="1"/>
            <a:r>
              <a:rPr lang="en-CA" altLang="en-US" dirty="0">
                <a:effectLst/>
              </a:rPr>
              <a:t>Identical twins raised apart tend to have similar levels of job satisfaction.</a:t>
            </a:r>
          </a:p>
          <a:p>
            <a:pPr lvl="1"/>
            <a:r>
              <a:rPr lang="en-CA" altLang="en-US" dirty="0">
                <a:effectLst/>
              </a:rPr>
              <a:t>Job satisfaction tends to be fairly stable over time, even when changes in employer occur.</a:t>
            </a:r>
          </a:p>
          <a:p>
            <a:pPr lvl="1"/>
            <a:r>
              <a:rPr lang="en-CA" altLang="en-US" dirty="0">
                <a:effectLst/>
              </a:rPr>
              <a:t>Disposition measured early in adolescence is correlated with one’s job satisfaction as a mature adult.</a:t>
            </a:r>
          </a:p>
        </p:txBody>
      </p:sp>
    </p:spTree>
    <p:extLst>
      <p:ext uri="{BB962C8B-B14F-4D97-AF65-F5344CB8AC3E}">
        <p14:creationId xmlns:p14="http://schemas.microsoft.com/office/powerpoint/2010/main" val="276542852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Disposition</a:t>
            </a:r>
            <a:r>
              <a:rPr lang="en-CA" altLang="en-US" sz="2000" dirty="0">
                <a:effectLst/>
              </a:rPr>
              <a:t> </a:t>
            </a:r>
            <a:r>
              <a:rPr lang="en-CA" altLang="en-US" sz="2000" b="0" dirty="0">
                <a:effectLst/>
              </a:rPr>
              <a:t>(3 of 4)</a:t>
            </a:r>
            <a:endParaRPr lang="en-US" dirty="0">
              <a:effectLst/>
            </a:endParaRPr>
          </a:p>
        </p:txBody>
      </p:sp>
      <p:sp>
        <p:nvSpPr>
          <p:cNvPr id="3" name="Content Placeholder 2"/>
          <p:cNvSpPr>
            <a:spLocks noGrp="1"/>
          </p:cNvSpPr>
          <p:nvPr>
            <p:ph idx="1"/>
          </p:nvPr>
        </p:nvSpPr>
        <p:spPr/>
        <p:txBody>
          <a:bodyPr/>
          <a:lstStyle/>
          <a:p>
            <a:r>
              <a:rPr lang="en-CA" altLang="en-US" dirty="0">
                <a:effectLst/>
              </a:rPr>
              <a:t>These findings suggest that some personality characteristics originating in genetics or early learning contribute to adult job satisfaction.</a:t>
            </a:r>
          </a:p>
          <a:p>
            <a:r>
              <a:rPr lang="en-CA" altLang="en-US" dirty="0">
                <a:effectLst/>
              </a:rPr>
              <a:t>People who are extraverted and conscientious tend to be more satisfied with their jobs.</a:t>
            </a:r>
          </a:p>
          <a:p>
            <a:r>
              <a:rPr lang="en-CA" altLang="en-US" dirty="0">
                <a:effectLst/>
              </a:rPr>
              <a:t>Those high in neuroticism are less satisfied.</a:t>
            </a:r>
          </a:p>
          <a:p>
            <a:r>
              <a:rPr lang="en-CA" altLang="en-US" dirty="0">
                <a:effectLst/>
              </a:rPr>
              <a:t>People who are high in self-esteem and internal locus of control are more satisfied.</a:t>
            </a:r>
          </a:p>
        </p:txBody>
      </p:sp>
    </p:spTree>
    <p:extLst>
      <p:ext uri="{BB962C8B-B14F-4D97-AF65-F5344CB8AC3E}">
        <p14:creationId xmlns:p14="http://schemas.microsoft.com/office/powerpoint/2010/main" val="276542852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Disposition</a:t>
            </a:r>
            <a:r>
              <a:rPr lang="en-CA" altLang="en-US" sz="2000" dirty="0">
                <a:effectLst/>
              </a:rPr>
              <a:t> </a:t>
            </a:r>
            <a:r>
              <a:rPr lang="en-CA" altLang="en-US" sz="2000" b="0" dirty="0">
                <a:effectLst/>
              </a:rPr>
              <a:t>(4 of 4)</a:t>
            </a:r>
            <a:endParaRPr lang="en-US" dirty="0">
              <a:effectLst/>
            </a:endParaRPr>
          </a:p>
        </p:txBody>
      </p:sp>
      <p:sp>
        <p:nvSpPr>
          <p:cNvPr id="3" name="Content Placeholder 2"/>
          <p:cNvSpPr>
            <a:spLocks noGrp="1"/>
          </p:cNvSpPr>
          <p:nvPr>
            <p:ph idx="1"/>
          </p:nvPr>
        </p:nvSpPr>
        <p:spPr/>
        <p:txBody>
          <a:bodyPr/>
          <a:lstStyle/>
          <a:p>
            <a:r>
              <a:rPr lang="en-CA" altLang="en-US" dirty="0">
                <a:effectLst/>
              </a:rPr>
              <a:t>In general, people who are optimistic and proactive report higher job satisfaction.</a:t>
            </a:r>
          </a:p>
          <a:p>
            <a:r>
              <a:rPr lang="en-CA" altLang="en-US" dirty="0">
                <a:effectLst/>
              </a:rPr>
              <a:t>Mood and emotion may contribute to this connection.</a:t>
            </a:r>
          </a:p>
        </p:txBody>
      </p:sp>
    </p:spTree>
    <p:extLst>
      <p:ext uri="{BB962C8B-B14F-4D97-AF65-F5344CB8AC3E}">
        <p14:creationId xmlns:p14="http://schemas.microsoft.com/office/powerpoint/2010/main" val="276542852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Mood and Emotion</a:t>
            </a:r>
            <a:endParaRPr lang="en-US" dirty="0">
              <a:effectLst/>
            </a:endParaRPr>
          </a:p>
        </p:txBody>
      </p:sp>
      <p:sp>
        <p:nvSpPr>
          <p:cNvPr id="3" name="Content Placeholder 2"/>
          <p:cNvSpPr>
            <a:spLocks noGrp="1"/>
          </p:cNvSpPr>
          <p:nvPr>
            <p:ph idx="1"/>
          </p:nvPr>
        </p:nvSpPr>
        <p:spPr/>
        <p:txBody>
          <a:bodyPr/>
          <a:lstStyle/>
          <a:p>
            <a:r>
              <a:rPr lang="en-CA" altLang="en-US" dirty="0">
                <a:effectLst/>
              </a:rPr>
              <a:t>Affect is a broad label for feelings that includes emotions and moods.</a:t>
            </a:r>
          </a:p>
          <a:p>
            <a:r>
              <a:rPr lang="en-CA" altLang="en-US" i="1" dirty="0">
                <a:effectLst/>
              </a:rPr>
              <a:t>Emotions</a:t>
            </a:r>
            <a:r>
              <a:rPr lang="en-CA" altLang="en-US" dirty="0">
                <a:effectLst/>
              </a:rPr>
              <a:t> (e.g., joy, anger, sadness) are intense, often short-lived feelings caused by a particular event such as a bad performance appraisal.</a:t>
            </a:r>
          </a:p>
          <a:p>
            <a:r>
              <a:rPr lang="en-CA" altLang="en-US" i="1" dirty="0">
                <a:effectLst/>
              </a:rPr>
              <a:t>Moods</a:t>
            </a:r>
            <a:r>
              <a:rPr lang="en-CA" altLang="en-US" dirty="0">
                <a:effectLst/>
              </a:rPr>
              <a:t> are less intense, longer-lived, and more diffuse feelings.</a:t>
            </a:r>
          </a:p>
          <a:p>
            <a:r>
              <a:rPr lang="en-CA" altLang="en-US" i="1" dirty="0">
                <a:effectLst/>
              </a:rPr>
              <a:t>How do emotions and moods affect job satisfaction?</a:t>
            </a:r>
          </a:p>
        </p:txBody>
      </p:sp>
    </p:spTree>
    <p:extLst>
      <p:ext uri="{BB962C8B-B14F-4D97-AF65-F5344CB8AC3E}">
        <p14:creationId xmlns:p14="http://schemas.microsoft.com/office/powerpoint/2010/main" val="276542852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Affective Events Theory</a:t>
            </a:r>
            <a:endParaRPr lang="en-US" dirty="0">
              <a:effectLst/>
            </a:endParaRPr>
          </a:p>
        </p:txBody>
      </p:sp>
      <p:sp>
        <p:nvSpPr>
          <p:cNvPr id="3" name="Content Placeholder 2"/>
          <p:cNvSpPr>
            <a:spLocks noGrp="1"/>
          </p:cNvSpPr>
          <p:nvPr>
            <p:ph idx="1"/>
          </p:nvPr>
        </p:nvSpPr>
        <p:spPr/>
        <p:txBody>
          <a:bodyPr/>
          <a:lstStyle/>
          <a:p>
            <a:r>
              <a:rPr lang="en-CA" altLang="en-US" dirty="0">
                <a:effectLst/>
              </a:rPr>
              <a:t>Jobs consist of a series of events and happenings that have the potential to provoke emotions or to influence moods, depending on how we appraise these events and happenings.</a:t>
            </a:r>
          </a:p>
          <a:p>
            <a:r>
              <a:rPr lang="en-CA" altLang="en-US" dirty="0">
                <a:effectLst/>
              </a:rPr>
              <a:t>Emotions and moods can then influence job satisfaction. </a:t>
            </a:r>
          </a:p>
        </p:txBody>
      </p:sp>
    </p:spTree>
    <p:extLst>
      <p:ext uri="{BB962C8B-B14F-4D97-AF65-F5344CB8AC3E}">
        <p14:creationId xmlns:p14="http://schemas.microsoft.com/office/powerpoint/2010/main" val="276542852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Emotional Contagion</a:t>
            </a:r>
            <a:endParaRPr lang="en-US" dirty="0">
              <a:effectLst/>
            </a:endParaRPr>
          </a:p>
        </p:txBody>
      </p:sp>
      <p:sp>
        <p:nvSpPr>
          <p:cNvPr id="3" name="Content Placeholder 2"/>
          <p:cNvSpPr>
            <a:spLocks noGrp="1"/>
          </p:cNvSpPr>
          <p:nvPr>
            <p:ph idx="1"/>
          </p:nvPr>
        </p:nvSpPr>
        <p:spPr/>
        <p:txBody>
          <a:bodyPr/>
          <a:lstStyle/>
          <a:p>
            <a:r>
              <a:rPr lang="en-CA" altLang="en-US" dirty="0">
                <a:effectLst/>
              </a:rPr>
              <a:t>Mood and emotion can also influence job satisfaction through emotional contagion.</a:t>
            </a:r>
          </a:p>
          <a:p>
            <a:r>
              <a:rPr lang="en-CA" altLang="en-US" i="1" dirty="0">
                <a:effectLst/>
              </a:rPr>
              <a:t>Emotional contagion</a:t>
            </a:r>
            <a:r>
              <a:rPr lang="en-CA" altLang="en-US" dirty="0">
                <a:effectLst/>
              </a:rPr>
              <a:t> is the tendency for moods and emotions to spread between people or throughout a group.</a:t>
            </a:r>
          </a:p>
          <a:p>
            <a:r>
              <a:rPr lang="en-CA" altLang="en-US" dirty="0">
                <a:effectLst/>
              </a:rPr>
              <a:t>People’s moods and emotions tend to converge with interaction.</a:t>
            </a:r>
          </a:p>
        </p:txBody>
      </p:sp>
    </p:spTree>
    <p:extLst>
      <p:ext uri="{BB962C8B-B14F-4D97-AF65-F5344CB8AC3E}">
        <p14:creationId xmlns:p14="http://schemas.microsoft.com/office/powerpoint/2010/main" val="276542852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Emotional </a:t>
            </a:r>
            <a:r>
              <a:rPr lang="en-CA" altLang="en-US" dirty="0"/>
              <a:t>Labour</a:t>
            </a:r>
            <a:r>
              <a:rPr lang="en-CA" altLang="en-US" sz="2000" dirty="0"/>
              <a:t> </a:t>
            </a:r>
            <a:r>
              <a:rPr lang="en-CA" altLang="en-US" sz="2000" b="0" dirty="0"/>
              <a:t>(1 of 2)</a:t>
            </a:r>
            <a:endParaRPr lang="en-US" sz="2000" dirty="0">
              <a:effectLst/>
            </a:endParaRPr>
          </a:p>
        </p:txBody>
      </p:sp>
      <p:sp>
        <p:nvSpPr>
          <p:cNvPr id="3" name="Content Placeholder 2"/>
          <p:cNvSpPr>
            <a:spLocks noGrp="1"/>
          </p:cNvSpPr>
          <p:nvPr>
            <p:ph idx="1"/>
          </p:nvPr>
        </p:nvSpPr>
        <p:spPr/>
        <p:txBody>
          <a:bodyPr/>
          <a:lstStyle/>
          <a:p>
            <a:r>
              <a:rPr lang="en-CA" altLang="en-US" dirty="0">
                <a:effectLst/>
              </a:rPr>
              <a:t>Mood and emotion can also influence job satisfaction through the need for emotional </a:t>
            </a:r>
            <a:r>
              <a:rPr lang="en-CA" altLang="en-US" dirty="0"/>
              <a:t>labour</a:t>
            </a:r>
            <a:r>
              <a:rPr lang="en-CA" altLang="en-US" dirty="0">
                <a:effectLst/>
              </a:rPr>
              <a:t>.</a:t>
            </a:r>
          </a:p>
          <a:p>
            <a:r>
              <a:rPr lang="en-CA" altLang="en-US" i="1" dirty="0">
                <a:effectLst/>
              </a:rPr>
              <a:t>Emotional </a:t>
            </a:r>
            <a:r>
              <a:rPr lang="en-CA" altLang="en-US" i="1" dirty="0"/>
              <a:t>labour</a:t>
            </a:r>
            <a:r>
              <a:rPr lang="en-CA" altLang="en-US" i="1" dirty="0">
                <a:effectLst/>
              </a:rPr>
              <a:t> </a:t>
            </a:r>
            <a:r>
              <a:rPr lang="en-CA" altLang="en-US" dirty="0">
                <a:effectLst/>
              </a:rPr>
              <a:t>is the requirement for people to conform to certain “display rules” in their job behaviour in spite of their true mood or emotions.</a:t>
            </a:r>
          </a:p>
          <a:p>
            <a:pPr marL="0" indent="0">
              <a:buNone/>
            </a:pPr>
            <a:endParaRPr lang="en-CA" altLang="en-US" dirty="0">
              <a:effectLst/>
            </a:endParaRPr>
          </a:p>
        </p:txBody>
      </p:sp>
    </p:spTree>
    <p:extLst>
      <p:ext uri="{BB962C8B-B14F-4D97-AF65-F5344CB8AC3E}">
        <p14:creationId xmlns:p14="http://schemas.microsoft.com/office/powerpoint/2010/main" val="276542852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Emotional Labour</a:t>
            </a:r>
            <a:r>
              <a:rPr lang="en-CA" altLang="en-US" sz="2000" dirty="0">
                <a:effectLst/>
              </a:rPr>
              <a:t> </a:t>
            </a:r>
            <a:r>
              <a:rPr lang="en-CA" altLang="en-US" sz="2000" b="0" dirty="0"/>
              <a:t>(2 of 2)</a:t>
            </a:r>
            <a:endParaRPr lang="en-US" sz="2000" dirty="0">
              <a:effectLst/>
            </a:endParaRPr>
          </a:p>
        </p:txBody>
      </p:sp>
      <p:sp>
        <p:nvSpPr>
          <p:cNvPr id="3" name="Content Placeholder 2"/>
          <p:cNvSpPr>
            <a:spLocks noGrp="1"/>
          </p:cNvSpPr>
          <p:nvPr>
            <p:ph idx="1"/>
          </p:nvPr>
        </p:nvSpPr>
        <p:spPr/>
        <p:txBody>
          <a:bodyPr/>
          <a:lstStyle/>
          <a:p>
            <a:r>
              <a:rPr lang="en-CA" altLang="en-US" dirty="0">
                <a:effectLst/>
              </a:rPr>
              <a:t>In some jobs, employees must exaggerate positive emotions while in others they must suppress negative emotions.</a:t>
            </a:r>
          </a:p>
          <a:p>
            <a:r>
              <a:rPr lang="en-CA" altLang="en-US" dirty="0">
                <a:effectLst/>
              </a:rPr>
              <a:t>All jobs have implicit display rules, however, service roles (e.g., waiter) are especially laden with them.</a:t>
            </a:r>
          </a:p>
          <a:p>
            <a:r>
              <a:rPr lang="en-CA" altLang="en-US" i="1" dirty="0">
                <a:effectLst/>
              </a:rPr>
              <a:t>What are the consequences of the requirement for emotional </a:t>
            </a:r>
            <a:r>
              <a:rPr lang="en-CA" altLang="en-US" i="1" dirty="0"/>
              <a:t>labour</a:t>
            </a:r>
            <a:r>
              <a:rPr lang="en-CA" altLang="en-US" i="1" dirty="0">
                <a:effectLst/>
              </a:rPr>
              <a:t>?</a:t>
            </a:r>
          </a:p>
        </p:txBody>
      </p:sp>
    </p:spTree>
    <p:extLst>
      <p:ext uri="{BB962C8B-B14F-4D97-AF65-F5344CB8AC3E}">
        <p14:creationId xmlns:p14="http://schemas.microsoft.com/office/powerpoint/2010/main" val="276542852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Consequences of Emotional </a:t>
            </a:r>
            <a:r>
              <a:rPr lang="en-CA" altLang="en-US" dirty="0"/>
              <a:t>Labour</a:t>
            </a:r>
            <a:endParaRPr lang="en-US" dirty="0">
              <a:effectLst/>
            </a:endParaRPr>
          </a:p>
        </p:txBody>
      </p:sp>
      <p:sp>
        <p:nvSpPr>
          <p:cNvPr id="3" name="Content Placeholder 2"/>
          <p:cNvSpPr>
            <a:spLocks noGrp="1"/>
          </p:cNvSpPr>
          <p:nvPr>
            <p:ph idx="1"/>
          </p:nvPr>
        </p:nvSpPr>
        <p:spPr/>
        <p:txBody>
          <a:bodyPr/>
          <a:lstStyle/>
          <a:p>
            <a:r>
              <a:rPr lang="en-CA" altLang="en-US" dirty="0">
                <a:effectLst/>
              </a:rPr>
              <a:t>The frequent need to suppress negative emotions and fake emotions can lower job satisfaction and increase stress.</a:t>
            </a:r>
          </a:p>
          <a:p>
            <a:r>
              <a:rPr lang="en-CA" altLang="en-US" dirty="0">
                <a:effectLst/>
              </a:rPr>
              <a:t>The requirement to express positive emotions boosts job satisfaction and reduces stress.</a:t>
            </a:r>
          </a:p>
          <a:p>
            <a:r>
              <a:rPr lang="en-CA" altLang="en-US" i="1" dirty="0">
                <a:effectLst/>
              </a:rPr>
              <a:t>Do organizations pay a premium for emotional labour?</a:t>
            </a:r>
          </a:p>
        </p:txBody>
      </p:sp>
    </p:spTree>
    <p:extLst>
      <p:ext uri="{BB962C8B-B14F-4D97-AF65-F5344CB8AC3E}">
        <p14:creationId xmlns:p14="http://schemas.microsoft.com/office/powerpoint/2010/main" val="276542852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Emotional Labour and Cognitive Demands </a:t>
            </a:r>
            <a:endParaRPr lang="en-US" dirty="0">
              <a:effectLst/>
            </a:endParaRPr>
          </a:p>
        </p:txBody>
      </p:sp>
      <p:sp>
        <p:nvSpPr>
          <p:cNvPr id="3" name="Content Placeholder 2"/>
          <p:cNvSpPr>
            <a:spLocks noGrp="1"/>
          </p:cNvSpPr>
          <p:nvPr>
            <p:ph idx="1"/>
          </p:nvPr>
        </p:nvSpPr>
        <p:spPr/>
        <p:txBody>
          <a:bodyPr/>
          <a:lstStyle/>
          <a:p>
            <a:r>
              <a:rPr lang="en-CA" altLang="en-US" dirty="0">
                <a:effectLst/>
              </a:rPr>
              <a:t>Those in occupations with high cognitive demands tend to be paid more when the jobs are also high in emotional labour.</a:t>
            </a:r>
          </a:p>
          <a:p>
            <a:r>
              <a:rPr lang="en-CA" altLang="en-US" dirty="0">
                <a:effectLst/>
              </a:rPr>
              <a:t>Occupations with low cognitive demands entail a wage penalty when emotional labour is higher.</a:t>
            </a:r>
          </a:p>
        </p:txBody>
      </p:sp>
    </p:spTree>
    <p:extLst>
      <p:ext uri="{BB962C8B-B14F-4D97-AF65-F5344CB8AC3E}">
        <p14:creationId xmlns:p14="http://schemas.microsoft.com/office/powerpoint/2010/main" val="276542852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ffectLst/>
              </a:rPr>
              <a:t>Emotional </a:t>
            </a:r>
            <a:r>
              <a:rPr lang="en-US" altLang="en-US" dirty="0" err="1">
                <a:effectLst/>
              </a:rPr>
              <a:t>Labour</a:t>
            </a:r>
            <a:r>
              <a:rPr lang="en-US" altLang="en-US" dirty="0">
                <a:effectLst/>
              </a:rPr>
              <a:t> Demands and Cognitive Demands</a:t>
            </a:r>
            <a:endParaRPr lang="en-US" dirty="0">
              <a:effectLst/>
            </a:endParaRPr>
          </a:p>
        </p:txBody>
      </p:sp>
      <p:pic>
        <p:nvPicPr>
          <p:cNvPr id="4" name="Content Placeholder 3" descr="The graph is divided into 4 quadrants. The job types in the high cognitive demands and low emotional labour demands quadrant are:&#10;• Physicists&#10;• Astronomers&#10;• Zoologists&#10;• Machinists&#10;• Cartographers&#10;• Statisticians&#10;• Management Analysts&#10;• Technical Writers&#10;• Law Clerks&#10;• Market Research Analysis&#10;• Electricians&#10;Financial Managers, Purchasing Managers, and Ad Sales Agents are directly on the line dividing low and high emotional labour demands.&#10;The job types in the high cognitive demands, high emotional labour demands quadrant are:&#10;• Chief Executives&#10;• Marketing Managers&#10;• Advertising Managers&#10;• Lawyers&#10;• Registered Nurses&#10;• Social Workers&#10;• Librarians&#10;• Police Patrol Officers&#10;• Practical Nurses&#10;The job types in the low cognitive demands, low emotional labour demands quadrant are:&#10;• Computer Operators&#10;• Data Entry Keyers&#10;• Sailors and Marine Oilers&#10;• Roofers&#10;• Hand Sewers&#10;• Cafeteria Attendants&#10;• Production Helpers&#10;• Refuse Handlers&#10;The job types in the low cognitive demands, high emotional labour demands quadrant are:&#10;• Childcare Workers&#10;• Bill Collectors&#10;• Cashiers&#10;• Travel Attendants&#10;• Waiters and Waitresses&#10;• Telephone Operators&#10;• Bailiffs&#10;• Manicurists and Pedicurists &#10;&#10;"/>
          <p:cNvPicPr>
            <a:picLocks noGrp="1" noChangeAspect="1"/>
          </p:cNvPicPr>
          <p:nvPr>
            <p:ph idx="1"/>
          </p:nvPr>
        </p:nvPicPr>
        <p:blipFill rotWithShape="1">
          <a:blip r:embed="rId2">
            <a:extLst>
              <a:ext uri="{28A0092B-C50C-407E-A947-70E740481C1C}">
                <a14:useLocalDpi xmlns:a14="http://schemas.microsoft.com/office/drawing/2010/main" val="0"/>
              </a:ext>
            </a:extLst>
          </a:blip>
          <a:srcRect l="-705"/>
          <a:stretch/>
        </p:blipFill>
        <p:spPr>
          <a:xfrm>
            <a:off x="1612938" y="1600200"/>
            <a:ext cx="5918124" cy="4572000"/>
          </a:xfrm>
        </p:spPr>
      </p:pic>
    </p:spTree>
    <p:extLst>
      <p:ext uri="{BB962C8B-B14F-4D97-AF65-F5344CB8AC3E}">
        <p14:creationId xmlns:p14="http://schemas.microsoft.com/office/powerpoint/2010/main" val="276542852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Determinants of Job Satisfaction: Summary</a:t>
            </a:r>
            <a:endParaRPr lang="en-US" dirty="0">
              <a:effectLst/>
            </a:endParaRPr>
          </a:p>
        </p:txBody>
      </p:sp>
      <p:sp>
        <p:nvSpPr>
          <p:cNvPr id="3" name="Content Placeholder 2"/>
          <p:cNvSpPr>
            <a:spLocks noGrp="1"/>
          </p:cNvSpPr>
          <p:nvPr>
            <p:ph idx="1"/>
          </p:nvPr>
        </p:nvSpPr>
        <p:spPr/>
        <p:txBody>
          <a:bodyPr/>
          <a:lstStyle/>
          <a:p>
            <a:r>
              <a:rPr lang="en-CA" altLang="en-US" u="sng" dirty="0">
                <a:effectLst/>
              </a:rPr>
              <a:t>Job satisfaction is a function of</a:t>
            </a:r>
            <a:r>
              <a:rPr lang="en-CA" altLang="en-US" dirty="0">
                <a:effectLst/>
              </a:rPr>
              <a:t>:</a:t>
            </a:r>
          </a:p>
          <a:p>
            <a:pPr lvl="1"/>
            <a:r>
              <a:rPr lang="en-CA" altLang="en-US" dirty="0">
                <a:effectLst/>
              </a:rPr>
              <a:t>Dispositional factors</a:t>
            </a:r>
          </a:p>
          <a:p>
            <a:pPr lvl="1"/>
            <a:r>
              <a:rPr lang="en-CA" altLang="en-US" dirty="0">
                <a:effectLst/>
              </a:rPr>
              <a:t>Discrepancy between the job outcomes a person wants and the outcomes received</a:t>
            </a:r>
          </a:p>
          <a:p>
            <a:pPr lvl="1"/>
            <a:r>
              <a:rPr lang="en-CA" altLang="en-US" dirty="0">
                <a:effectLst/>
              </a:rPr>
              <a:t>Mood and emotion</a:t>
            </a:r>
          </a:p>
          <a:p>
            <a:pPr lvl="1"/>
            <a:r>
              <a:rPr lang="en-CA" altLang="en-US" dirty="0">
                <a:effectLst/>
              </a:rPr>
              <a:t>Fairness and equity</a:t>
            </a:r>
          </a:p>
        </p:txBody>
      </p:sp>
    </p:spTree>
    <p:extLst>
      <p:ext uri="{BB962C8B-B14F-4D97-AF65-F5344CB8AC3E}">
        <p14:creationId xmlns:p14="http://schemas.microsoft.com/office/powerpoint/2010/main" val="276542852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sz="3000" dirty="0">
                <a:effectLst/>
              </a:rPr>
              <a:t>How Discrepancy, Fairness, Disposition, Mood, and Emotion Affect Job Satisfaction</a:t>
            </a:r>
            <a:endParaRPr lang="en-US" sz="3000" dirty="0">
              <a:effectLst/>
            </a:endParaRPr>
          </a:p>
        </p:txBody>
      </p:sp>
      <p:pic>
        <p:nvPicPr>
          <p:cNvPr id="4" name="Content Placeholder 3" descr="On the left are values and beliefs. Values flows to job outcomes wanted. Beliefs flows to perceived job outcomes received. Between these two is the word discrepancy, which flows back to both. From job outcomes wanted and perceived job outcomes received, it flows to job satisfaction. Other factors that flow to job satisfactory are disposition, emotion, mood, and fairness, which also flows back to values."/>
          <p:cNvPicPr>
            <a:picLocks noGrp="1" noChangeAspect="1"/>
          </p:cNvPicPr>
          <p:nvPr>
            <p:ph idx="1"/>
          </p:nvPr>
        </p:nvPicPr>
        <p:blipFill rotWithShape="1">
          <a:blip r:embed="rId2">
            <a:extLst>
              <a:ext uri="{28A0092B-C50C-407E-A947-70E740481C1C}">
                <a14:useLocalDpi xmlns:a14="http://schemas.microsoft.com/office/drawing/2010/main" val="0"/>
              </a:ext>
            </a:extLst>
          </a:blip>
          <a:srcRect r="20416"/>
          <a:stretch/>
        </p:blipFill>
        <p:spPr>
          <a:xfrm>
            <a:off x="914400" y="2514600"/>
            <a:ext cx="7384888" cy="3665379"/>
          </a:xfrm>
        </p:spPr>
      </p:pic>
    </p:spTree>
    <p:extLst>
      <p:ext uri="{BB962C8B-B14F-4D97-AF65-F5344CB8AC3E}">
        <p14:creationId xmlns:p14="http://schemas.microsoft.com/office/powerpoint/2010/main" val="276542852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Some Key Contributors to Job Satisfaction</a:t>
            </a:r>
            <a:endParaRPr lang="en-US" dirty="0">
              <a:effectLst/>
            </a:endParaRPr>
          </a:p>
        </p:txBody>
      </p:sp>
      <p:sp>
        <p:nvSpPr>
          <p:cNvPr id="3" name="Content Placeholder 2"/>
          <p:cNvSpPr>
            <a:spLocks noGrp="1"/>
          </p:cNvSpPr>
          <p:nvPr>
            <p:ph idx="1"/>
          </p:nvPr>
        </p:nvSpPr>
        <p:spPr/>
        <p:txBody>
          <a:bodyPr/>
          <a:lstStyle/>
          <a:p>
            <a:r>
              <a:rPr lang="en-CA" altLang="en-US" dirty="0">
                <a:effectLst/>
              </a:rPr>
              <a:t>The facets that seem to contribute the most to feelings of job satisfaction for most workers include:</a:t>
            </a:r>
          </a:p>
          <a:p>
            <a:pPr lvl="1"/>
            <a:r>
              <a:rPr lang="en-CA" altLang="en-US" dirty="0">
                <a:effectLst/>
              </a:rPr>
              <a:t>Mentally challenging work</a:t>
            </a:r>
          </a:p>
          <a:p>
            <a:pPr lvl="1"/>
            <a:r>
              <a:rPr lang="en-CA" altLang="en-US" dirty="0"/>
              <a:t>Meaningful work</a:t>
            </a:r>
            <a:endParaRPr lang="en-CA" altLang="en-US" dirty="0">
              <a:effectLst/>
            </a:endParaRPr>
          </a:p>
          <a:p>
            <a:pPr lvl="1"/>
            <a:r>
              <a:rPr lang="en-CA" altLang="en-US" dirty="0">
                <a:effectLst/>
              </a:rPr>
              <a:t>Adequate compensation</a:t>
            </a:r>
          </a:p>
          <a:p>
            <a:pPr lvl="1"/>
            <a:r>
              <a:rPr lang="en-CA" altLang="en-US" dirty="0">
                <a:effectLst/>
              </a:rPr>
              <a:t>Career opportunities</a:t>
            </a:r>
          </a:p>
          <a:p>
            <a:pPr lvl="1"/>
            <a:r>
              <a:rPr lang="en-CA" altLang="en-US" dirty="0">
                <a:effectLst/>
              </a:rPr>
              <a:t>People (friendly or helpful colleagues)</a:t>
            </a:r>
          </a:p>
        </p:txBody>
      </p:sp>
    </p:spTree>
    <p:extLst>
      <p:ext uri="{BB962C8B-B14F-4D97-AF65-F5344CB8AC3E}">
        <p14:creationId xmlns:p14="http://schemas.microsoft.com/office/powerpoint/2010/main" val="276542852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Mentally Challenging Work</a:t>
            </a:r>
            <a:endParaRPr lang="en-US" dirty="0">
              <a:effectLst/>
            </a:endParaRPr>
          </a:p>
        </p:txBody>
      </p:sp>
      <p:sp>
        <p:nvSpPr>
          <p:cNvPr id="3" name="Content Placeholder 2"/>
          <p:cNvSpPr>
            <a:spLocks noGrp="1"/>
          </p:cNvSpPr>
          <p:nvPr>
            <p:ph idx="1"/>
          </p:nvPr>
        </p:nvSpPr>
        <p:spPr/>
        <p:txBody>
          <a:bodyPr/>
          <a:lstStyle/>
          <a:p>
            <a:r>
              <a:rPr lang="en-CA" altLang="en-US" dirty="0">
                <a:effectLst/>
              </a:rPr>
              <a:t>Refers to work that tests employees’ skills and abilities, allows them to set their own working pace</a:t>
            </a:r>
            <a:r>
              <a:rPr lang="en-CA" altLang="en-US" dirty="0"/>
              <a:t>.</a:t>
            </a:r>
            <a:endParaRPr lang="en-CA" altLang="en-US" dirty="0">
              <a:effectLst/>
            </a:endParaRPr>
          </a:p>
          <a:p>
            <a:r>
              <a:rPr lang="en-CA" altLang="en-US" dirty="0">
                <a:effectLst/>
              </a:rPr>
              <a:t>Employees perceive such work as personally involving </a:t>
            </a:r>
            <a:r>
              <a:rPr lang="en-CA" altLang="en-US" dirty="0"/>
              <a:t>and providing clear feedback about their performance.</a:t>
            </a:r>
            <a:endParaRPr lang="en-CA" altLang="en-US" dirty="0">
              <a:effectLst/>
            </a:endParaRPr>
          </a:p>
          <a:p>
            <a:r>
              <a:rPr lang="en-CA" altLang="en-US" dirty="0">
                <a:effectLst/>
              </a:rPr>
              <a:t>Some </a:t>
            </a:r>
            <a:r>
              <a:rPr lang="en-CA" altLang="en-US" dirty="0"/>
              <a:t>people</a:t>
            </a:r>
            <a:r>
              <a:rPr lang="en-CA" altLang="en-US" dirty="0">
                <a:effectLst/>
              </a:rPr>
              <a:t> prefer repetitive, unchallenging work that makes few demands on them.</a:t>
            </a:r>
          </a:p>
        </p:txBody>
      </p:sp>
    </p:spTree>
    <p:extLst>
      <p:ext uri="{BB962C8B-B14F-4D97-AF65-F5344CB8AC3E}">
        <p14:creationId xmlns:p14="http://schemas.microsoft.com/office/powerpoint/2010/main" val="276542852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Meaningful Work</a:t>
            </a:r>
            <a:endParaRPr lang="en-US" dirty="0">
              <a:effectLst/>
            </a:endParaRPr>
          </a:p>
        </p:txBody>
      </p:sp>
      <p:sp>
        <p:nvSpPr>
          <p:cNvPr id="3" name="Content Placeholder 2"/>
          <p:cNvSpPr>
            <a:spLocks noGrp="1"/>
          </p:cNvSpPr>
          <p:nvPr>
            <p:ph idx="1"/>
          </p:nvPr>
        </p:nvSpPr>
        <p:spPr/>
        <p:txBody>
          <a:bodyPr/>
          <a:lstStyle/>
          <a:p>
            <a:r>
              <a:rPr lang="en-US" dirty="0"/>
              <a:t>Meaningful work is work that has a positive and substantial impact on other people. </a:t>
            </a:r>
          </a:p>
          <a:p>
            <a:r>
              <a:rPr lang="en-US" dirty="0"/>
              <a:t>It contributes greatly to job satisfaction and also to job performance.</a:t>
            </a:r>
          </a:p>
          <a:p>
            <a:endParaRPr lang="en-CA" altLang="en-US" dirty="0">
              <a:effectLst/>
            </a:endParaRPr>
          </a:p>
        </p:txBody>
      </p:sp>
    </p:spTree>
    <p:extLst>
      <p:ext uri="{BB962C8B-B14F-4D97-AF65-F5344CB8AC3E}">
        <p14:creationId xmlns:p14="http://schemas.microsoft.com/office/powerpoint/2010/main" val="409663001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Adequate Compensation</a:t>
            </a:r>
            <a:endParaRPr lang="en-US" dirty="0">
              <a:effectLst/>
            </a:endParaRPr>
          </a:p>
        </p:txBody>
      </p:sp>
      <p:sp>
        <p:nvSpPr>
          <p:cNvPr id="3" name="Content Placeholder 2"/>
          <p:cNvSpPr>
            <a:spLocks noGrp="1"/>
          </p:cNvSpPr>
          <p:nvPr>
            <p:ph idx="1"/>
          </p:nvPr>
        </p:nvSpPr>
        <p:spPr/>
        <p:txBody>
          <a:bodyPr/>
          <a:lstStyle/>
          <a:p>
            <a:r>
              <a:rPr lang="en-CA" altLang="en-US" dirty="0">
                <a:effectLst/>
              </a:rPr>
              <a:t>Pay and satisfaction are positively related.</a:t>
            </a:r>
          </a:p>
          <a:p>
            <a:r>
              <a:rPr lang="en-CA" altLang="en-US" dirty="0">
                <a:effectLst/>
              </a:rPr>
              <a:t>Most employees expect to receive an adequate amount of compensation.</a:t>
            </a:r>
          </a:p>
          <a:p>
            <a:r>
              <a:rPr lang="en-CA" altLang="en-US" dirty="0">
                <a:effectLst/>
              </a:rPr>
              <a:t>However, not everyone is equally desirous of money and some people are willing to accept less responsibility or fewer working hours for lower pay.</a:t>
            </a:r>
          </a:p>
        </p:txBody>
      </p:sp>
    </p:spTree>
    <p:extLst>
      <p:ext uri="{BB962C8B-B14F-4D97-AF65-F5344CB8AC3E}">
        <p14:creationId xmlns:p14="http://schemas.microsoft.com/office/powerpoint/2010/main" val="276542852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Career Opportunities</a:t>
            </a:r>
            <a:endParaRPr lang="en-US" dirty="0">
              <a:effectLst/>
            </a:endParaRPr>
          </a:p>
        </p:txBody>
      </p:sp>
      <p:sp>
        <p:nvSpPr>
          <p:cNvPr id="3" name="Content Placeholder 2"/>
          <p:cNvSpPr>
            <a:spLocks noGrp="1"/>
          </p:cNvSpPr>
          <p:nvPr>
            <p:ph idx="1"/>
          </p:nvPr>
        </p:nvSpPr>
        <p:spPr/>
        <p:txBody>
          <a:bodyPr/>
          <a:lstStyle/>
          <a:p>
            <a:r>
              <a:rPr lang="en-US" dirty="0"/>
              <a:t>Opportunity for promotion is an important contributor to job satisfaction because promotions contain a number of valued signals about a person’s self-worth. </a:t>
            </a:r>
            <a:endParaRPr lang="en-CA" altLang="en-US" dirty="0">
              <a:effectLst/>
            </a:endParaRPr>
          </a:p>
          <a:p>
            <a:r>
              <a:rPr lang="en-CA" altLang="en-US" dirty="0">
                <a:effectLst/>
              </a:rPr>
              <a:t>Promotions contain material and social signals about a person’s self-worth.</a:t>
            </a:r>
          </a:p>
          <a:p>
            <a:r>
              <a:rPr lang="en-US" dirty="0"/>
              <a:t>Opportunities for growth and learning are often as important as formal promotions, especially among </a:t>
            </a:r>
            <a:r>
              <a:rPr lang="en-US" dirty="0" err="1"/>
              <a:t>millennials</a:t>
            </a:r>
            <a:r>
              <a:rPr lang="en-US" dirty="0"/>
              <a:t>.</a:t>
            </a:r>
          </a:p>
          <a:p>
            <a:endParaRPr lang="en-CA" altLang="en-US" dirty="0">
              <a:effectLst/>
            </a:endParaRPr>
          </a:p>
        </p:txBody>
      </p:sp>
    </p:spTree>
    <p:extLst>
      <p:ext uri="{BB962C8B-B14F-4D97-AF65-F5344CB8AC3E}">
        <p14:creationId xmlns:p14="http://schemas.microsoft.com/office/powerpoint/2010/main" val="276542852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People</a:t>
            </a:r>
            <a:r>
              <a:rPr lang="en-CA" altLang="en-US" sz="2000" dirty="0">
                <a:effectLst/>
              </a:rPr>
              <a:t> </a:t>
            </a:r>
            <a:r>
              <a:rPr lang="en-CA" altLang="en-US" sz="2000" b="0" dirty="0">
                <a:effectLst/>
              </a:rPr>
              <a:t>(1 of 2)</a:t>
            </a:r>
            <a:endParaRPr lang="en-US" sz="2000" b="0" dirty="0">
              <a:effectLst/>
            </a:endParaRPr>
          </a:p>
        </p:txBody>
      </p:sp>
      <p:sp>
        <p:nvSpPr>
          <p:cNvPr id="3" name="Content Placeholder 2"/>
          <p:cNvSpPr>
            <a:spLocks noGrp="1"/>
          </p:cNvSpPr>
          <p:nvPr>
            <p:ph idx="1"/>
          </p:nvPr>
        </p:nvSpPr>
        <p:spPr/>
        <p:txBody>
          <a:bodyPr/>
          <a:lstStyle/>
          <a:p>
            <a:r>
              <a:rPr lang="en-CA" altLang="en-US" dirty="0">
                <a:effectLst/>
              </a:rPr>
              <a:t>Friendly, considerate, good-natured superiors and co-workers contribute to job satisfaction.</a:t>
            </a:r>
          </a:p>
          <a:p>
            <a:r>
              <a:rPr lang="en-CA" altLang="en-US" dirty="0">
                <a:effectLst/>
              </a:rPr>
              <a:t>The ability of others to help us do our work and attain outcomes that we value also contributes to job satisfaction.</a:t>
            </a:r>
          </a:p>
          <a:p>
            <a:r>
              <a:rPr lang="en-CA" altLang="en-US" dirty="0">
                <a:effectLst/>
              </a:rPr>
              <a:t>The friendliness aspect is most important in lower-level jobs with clear duties and in dead-end jobs.</a:t>
            </a:r>
          </a:p>
        </p:txBody>
      </p:sp>
    </p:spTree>
    <p:extLst>
      <p:ext uri="{BB962C8B-B14F-4D97-AF65-F5344CB8AC3E}">
        <p14:creationId xmlns:p14="http://schemas.microsoft.com/office/powerpoint/2010/main" val="276542852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People</a:t>
            </a:r>
            <a:r>
              <a:rPr lang="en-CA" altLang="en-US" sz="2000" dirty="0">
                <a:effectLst/>
              </a:rPr>
              <a:t> </a:t>
            </a:r>
            <a:r>
              <a:rPr lang="en-CA" altLang="en-US" sz="2000" b="0" dirty="0">
                <a:effectLst/>
              </a:rPr>
              <a:t>(2 of 2)</a:t>
            </a:r>
            <a:endParaRPr lang="en-US" sz="2000" dirty="0">
              <a:effectLst/>
            </a:endParaRPr>
          </a:p>
        </p:txBody>
      </p:sp>
      <p:sp>
        <p:nvSpPr>
          <p:cNvPr id="3" name="Content Placeholder 2"/>
          <p:cNvSpPr>
            <a:spLocks noGrp="1"/>
          </p:cNvSpPr>
          <p:nvPr>
            <p:ph idx="1"/>
          </p:nvPr>
        </p:nvSpPr>
        <p:spPr/>
        <p:txBody>
          <a:bodyPr/>
          <a:lstStyle/>
          <a:p>
            <a:r>
              <a:rPr lang="en-CA" altLang="en-US" dirty="0">
                <a:effectLst/>
              </a:rPr>
              <a:t>The ability of others to help us do our work contributes most to job satisfaction when pay is tied to performance, jobs become more complex, and promotion opportunities increase.</a:t>
            </a:r>
          </a:p>
        </p:txBody>
      </p:sp>
    </p:spTree>
    <p:extLst>
      <p:ext uri="{BB962C8B-B14F-4D97-AF65-F5344CB8AC3E}">
        <p14:creationId xmlns:p14="http://schemas.microsoft.com/office/powerpoint/2010/main" val="276542852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Consequences of Job Satisfaction</a:t>
            </a:r>
            <a:endParaRPr lang="en-US" dirty="0">
              <a:effectLst/>
            </a:endParaRPr>
          </a:p>
        </p:txBody>
      </p:sp>
      <p:sp>
        <p:nvSpPr>
          <p:cNvPr id="3" name="Content Placeholder 2"/>
          <p:cNvSpPr>
            <a:spLocks noGrp="1"/>
          </p:cNvSpPr>
          <p:nvPr>
            <p:ph idx="1"/>
          </p:nvPr>
        </p:nvSpPr>
        <p:spPr/>
        <p:txBody>
          <a:bodyPr/>
          <a:lstStyle/>
          <a:p>
            <a:r>
              <a:rPr lang="en-CA" altLang="en-US" u="sng" dirty="0">
                <a:effectLst/>
              </a:rPr>
              <a:t>Job satisfaction has a number of consequences</a:t>
            </a:r>
            <a:r>
              <a:rPr lang="en-CA" altLang="en-US" dirty="0">
                <a:effectLst/>
              </a:rPr>
              <a:t>:</a:t>
            </a:r>
          </a:p>
          <a:p>
            <a:pPr lvl="1"/>
            <a:r>
              <a:rPr lang="en-CA" altLang="en-US" dirty="0">
                <a:effectLst/>
              </a:rPr>
              <a:t>Absence from work</a:t>
            </a:r>
          </a:p>
          <a:p>
            <a:pPr lvl="1"/>
            <a:r>
              <a:rPr lang="en-CA" altLang="en-US" dirty="0">
                <a:effectLst/>
              </a:rPr>
              <a:t>Turnover</a:t>
            </a:r>
          </a:p>
          <a:p>
            <a:pPr lvl="1"/>
            <a:r>
              <a:rPr lang="en-CA" altLang="en-US" dirty="0">
                <a:effectLst/>
              </a:rPr>
              <a:t>Performance</a:t>
            </a:r>
          </a:p>
          <a:p>
            <a:pPr lvl="1"/>
            <a:r>
              <a:rPr lang="en-CA" altLang="en-US" dirty="0">
                <a:effectLst/>
              </a:rPr>
              <a:t>Organizational citizenship behaviour</a:t>
            </a:r>
          </a:p>
          <a:p>
            <a:pPr lvl="1"/>
            <a:r>
              <a:rPr lang="en-CA" altLang="en-US" dirty="0">
                <a:effectLst/>
              </a:rPr>
              <a:t>Customer satisfaction and profit</a:t>
            </a:r>
          </a:p>
        </p:txBody>
      </p:sp>
    </p:spTree>
    <p:extLst>
      <p:ext uri="{BB962C8B-B14F-4D97-AF65-F5344CB8AC3E}">
        <p14:creationId xmlns:p14="http://schemas.microsoft.com/office/powerpoint/2010/main" val="276542852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Absence from Work</a:t>
            </a:r>
            <a:r>
              <a:rPr lang="en-CA" altLang="en-US" sz="2000" dirty="0">
                <a:effectLst/>
              </a:rPr>
              <a:t> </a:t>
            </a:r>
            <a:r>
              <a:rPr lang="en-CA" altLang="en-US" sz="2000" b="0" dirty="0">
                <a:effectLst/>
              </a:rPr>
              <a:t>(1 of 3)</a:t>
            </a:r>
            <a:endParaRPr lang="en-US" b="0" dirty="0">
              <a:effectLst/>
            </a:endParaRPr>
          </a:p>
        </p:txBody>
      </p:sp>
      <p:sp>
        <p:nvSpPr>
          <p:cNvPr id="3" name="Content Placeholder 2"/>
          <p:cNvSpPr>
            <a:spLocks noGrp="1"/>
          </p:cNvSpPr>
          <p:nvPr>
            <p:ph idx="1"/>
          </p:nvPr>
        </p:nvSpPr>
        <p:spPr/>
        <p:txBody>
          <a:bodyPr/>
          <a:lstStyle/>
          <a:p>
            <a:r>
              <a:rPr lang="en-CA" altLang="en-US" dirty="0">
                <a:effectLst/>
              </a:rPr>
              <a:t>Absenteeism is an expensive behaviour.</a:t>
            </a:r>
          </a:p>
          <a:p>
            <a:r>
              <a:rPr lang="en-CA" altLang="en-US" dirty="0">
                <a:effectLst/>
              </a:rPr>
              <a:t>Less satisfied employees are more likely to be absent.</a:t>
            </a:r>
          </a:p>
          <a:p>
            <a:r>
              <a:rPr lang="en-CA" altLang="en-US" dirty="0">
                <a:effectLst/>
              </a:rPr>
              <a:t>Satisfaction with the </a:t>
            </a:r>
            <a:r>
              <a:rPr lang="en-CA" altLang="en-US" i="1" dirty="0">
                <a:effectLst/>
              </a:rPr>
              <a:t>content of the work</a:t>
            </a:r>
            <a:r>
              <a:rPr lang="en-CA" altLang="en-US" dirty="0">
                <a:effectLst/>
              </a:rPr>
              <a:t> is the best predictor of absenteeism.</a:t>
            </a:r>
          </a:p>
          <a:p>
            <a:r>
              <a:rPr lang="en-CA" altLang="en-US" dirty="0">
                <a:effectLst/>
              </a:rPr>
              <a:t>The absence-satisfaction connection is not very strong.</a:t>
            </a:r>
          </a:p>
        </p:txBody>
      </p:sp>
    </p:spTree>
    <p:extLst>
      <p:ext uri="{BB962C8B-B14F-4D97-AF65-F5344CB8AC3E}">
        <p14:creationId xmlns:p14="http://schemas.microsoft.com/office/powerpoint/2010/main" val="276542852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Absence from Work</a:t>
            </a:r>
            <a:r>
              <a:rPr lang="en-CA" altLang="en-US" sz="2000" dirty="0">
                <a:effectLst/>
              </a:rPr>
              <a:t> </a:t>
            </a:r>
            <a:r>
              <a:rPr lang="en-CA" altLang="en-US" sz="2000" b="0" dirty="0">
                <a:effectLst/>
              </a:rPr>
              <a:t>(2 of 3)</a:t>
            </a:r>
            <a:endParaRPr lang="en-US" dirty="0">
              <a:effectLst/>
            </a:endParaRPr>
          </a:p>
        </p:txBody>
      </p:sp>
      <p:sp>
        <p:nvSpPr>
          <p:cNvPr id="3" name="Content Placeholder 2"/>
          <p:cNvSpPr>
            <a:spLocks noGrp="1"/>
          </p:cNvSpPr>
          <p:nvPr>
            <p:ph idx="1"/>
          </p:nvPr>
        </p:nvSpPr>
        <p:spPr/>
        <p:txBody>
          <a:bodyPr/>
          <a:lstStyle/>
          <a:p>
            <a:r>
              <a:rPr lang="en-CA" altLang="en-US" dirty="0">
                <a:effectLst/>
              </a:rPr>
              <a:t>Several factors constrain the ability of many people to convert their like or dislike of work into corresponding attendance patterns:</a:t>
            </a:r>
          </a:p>
          <a:p>
            <a:pPr lvl="1"/>
            <a:r>
              <a:rPr lang="en-CA" altLang="en-US" dirty="0">
                <a:effectLst/>
              </a:rPr>
              <a:t>Some absence is unavoidable.</a:t>
            </a:r>
          </a:p>
          <a:p>
            <a:pPr lvl="1"/>
            <a:r>
              <a:rPr lang="en-CA" altLang="en-US" dirty="0">
                <a:effectLst/>
              </a:rPr>
              <a:t>Some organizations have attendance control policies that influence absence more than satisfaction does.</a:t>
            </a:r>
          </a:p>
          <a:p>
            <a:pPr lvl="1"/>
            <a:r>
              <a:rPr lang="en-CA" altLang="en-US" dirty="0">
                <a:effectLst/>
              </a:rPr>
              <a:t>It might be unclear to employees how much absenteeism is reasonable or sensible.</a:t>
            </a:r>
          </a:p>
        </p:txBody>
      </p:sp>
    </p:spTree>
    <p:extLst>
      <p:ext uri="{BB962C8B-B14F-4D97-AF65-F5344CB8AC3E}">
        <p14:creationId xmlns:p14="http://schemas.microsoft.com/office/powerpoint/2010/main" val="276542852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Absence from Work</a:t>
            </a:r>
            <a:r>
              <a:rPr lang="en-CA" altLang="en-US" sz="2000" dirty="0">
                <a:effectLst/>
              </a:rPr>
              <a:t> </a:t>
            </a:r>
            <a:r>
              <a:rPr lang="en-CA" altLang="en-US" sz="2000" b="0" dirty="0">
                <a:effectLst/>
              </a:rPr>
              <a:t>(3 of 3)</a:t>
            </a:r>
            <a:endParaRPr lang="en-US" dirty="0">
              <a:effectLst/>
            </a:endParaRPr>
          </a:p>
        </p:txBody>
      </p:sp>
      <p:sp>
        <p:nvSpPr>
          <p:cNvPr id="3" name="Content Placeholder 2"/>
          <p:cNvSpPr>
            <a:spLocks noGrp="1"/>
          </p:cNvSpPr>
          <p:nvPr>
            <p:ph idx="1"/>
          </p:nvPr>
        </p:nvSpPr>
        <p:spPr/>
        <p:txBody>
          <a:bodyPr/>
          <a:lstStyle/>
          <a:p>
            <a:r>
              <a:rPr lang="en-CA" altLang="en-US" dirty="0">
                <a:effectLst/>
              </a:rPr>
              <a:t>The norm for absenteeism and the “absence culture” might have a stronger effect than individual employee’s satisfaction with their jobs.</a:t>
            </a:r>
          </a:p>
        </p:txBody>
      </p:sp>
    </p:spTree>
    <p:extLst>
      <p:ext uri="{BB962C8B-B14F-4D97-AF65-F5344CB8AC3E}">
        <p14:creationId xmlns:p14="http://schemas.microsoft.com/office/powerpoint/2010/main" val="276542852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Turnover</a:t>
            </a:r>
            <a:r>
              <a:rPr lang="en-CA" altLang="en-US" sz="2000" dirty="0">
                <a:effectLst/>
              </a:rPr>
              <a:t> </a:t>
            </a:r>
            <a:r>
              <a:rPr lang="en-CA" altLang="en-US" sz="2000" b="0" dirty="0">
                <a:effectLst/>
              </a:rPr>
              <a:t>(1 of 3)</a:t>
            </a:r>
            <a:endParaRPr lang="en-US" b="0" dirty="0">
              <a:effectLst/>
            </a:endParaRPr>
          </a:p>
        </p:txBody>
      </p:sp>
      <p:sp>
        <p:nvSpPr>
          <p:cNvPr id="3" name="Content Placeholder 2"/>
          <p:cNvSpPr>
            <a:spLocks noGrp="1"/>
          </p:cNvSpPr>
          <p:nvPr>
            <p:ph idx="1"/>
          </p:nvPr>
        </p:nvSpPr>
        <p:spPr/>
        <p:txBody>
          <a:bodyPr/>
          <a:lstStyle/>
          <a:p>
            <a:r>
              <a:rPr lang="en-CA" altLang="en-US" dirty="0">
                <a:effectLst/>
              </a:rPr>
              <a:t>Turnover refers to resignation from an organization and it can be very expensive.</a:t>
            </a:r>
          </a:p>
          <a:p>
            <a:r>
              <a:rPr lang="en-CA" altLang="en-US" dirty="0">
                <a:effectLst/>
              </a:rPr>
              <a:t>High turnover rates can damage organizational financial performance. </a:t>
            </a:r>
          </a:p>
          <a:p>
            <a:r>
              <a:rPr lang="en-CA" altLang="en-US" dirty="0">
                <a:effectLst/>
              </a:rPr>
              <a:t>Research indicates a moderately strong connection between job satisfaction and turnover.</a:t>
            </a:r>
          </a:p>
          <a:p>
            <a:r>
              <a:rPr lang="en-CA" altLang="en-US" dirty="0">
                <a:effectLst/>
              </a:rPr>
              <a:t>Less-satisfied workers are more likely to quit.</a:t>
            </a:r>
          </a:p>
          <a:p>
            <a:r>
              <a:rPr lang="en-CA" altLang="en-US" dirty="0">
                <a:effectLst/>
              </a:rPr>
              <a:t>The relationship is far from perfect.</a:t>
            </a:r>
          </a:p>
        </p:txBody>
      </p:sp>
    </p:spTree>
    <p:extLst>
      <p:ext uri="{BB962C8B-B14F-4D97-AF65-F5344CB8AC3E}">
        <p14:creationId xmlns:p14="http://schemas.microsoft.com/office/powerpoint/2010/main" val="276542852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A Model of Employee Turnover</a:t>
            </a:r>
            <a:endParaRPr lang="en-US" dirty="0">
              <a:effectLst/>
            </a:endParaRPr>
          </a:p>
        </p:txBody>
      </p:sp>
      <p:pic>
        <p:nvPicPr>
          <p:cNvPr id="4" name="Picture 3" descr="At the top left, job satisfaction and organization commitment each flow to turnover intentions and utility of quitting. Shocks also flows to turnover intentions. Community ties also flows to utility of quitting. Utility of quitting flows to job search. Job market also flows to job search. Job Search flows to comparison of alternatives. Turnover intentions and comparison of alternatives both flow to turnove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5400" y="1747606"/>
            <a:ext cx="6553200" cy="4500390"/>
          </a:xfrm>
          <a:prstGeom prst="rect">
            <a:avLst/>
          </a:prstGeom>
        </p:spPr>
      </p:pic>
    </p:spTree>
    <p:extLst>
      <p:ext uri="{BB962C8B-B14F-4D97-AF65-F5344CB8AC3E}">
        <p14:creationId xmlns:p14="http://schemas.microsoft.com/office/powerpoint/2010/main" val="276542852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Turnover</a:t>
            </a:r>
            <a:r>
              <a:rPr lang="en-CA" altLang="en-US" sz="2000" dirty="0">
                <a:effectLst/>
              </a:rPr>
              <a:t> </a:t>
            </a:r>
            <a:r>
              <a:rPr lang="en-CA" altLang="en-US" sz="2000" b="0" dirty="0">
                <a:effectLst/>
              </a:rPr>
              <a:t>(2 of 3)</a:t>
            </a:r>
            <a:endParaRPr lang="en-US" dirty="0">
              <a:effectLst/>
            </a:endParaRPr>
          </a:p>
        </p:txBody>
      </p:sp>
      <p:sp>
        <p:nvSpPr>
          <p:cNvPr id="3" name="Content Placeholder 2"/>
          <p:cNvSpPr>
            <a:spLocks noGrp="1"/>
          </p:cNvSpPr>
          <p:nvPr>
            <p:ph idx="1"/>
          </p:nvPr>
        </p:nvSpPr>
        <p:spPr/>
        <p:txBody>
          <a:bodyPr/>
          <a:lstStyle/>
          <a:p>
            <a:r>
              <a:rPr lang="en-CA" altLang="en-US" dirty="0">
                <a:effectLst/>
              </a:rPr>
              <a:t>The model shows that job satisfaction as well as commitment to the organization and various “shocks” can contribute to intentions to leave.</a:t>
            </a:r>
          </a:p>
          <a:p>
            <a:r>
              <a:rPr lang="en-CA" altLang="en-US" dirty="0">
                <a:effectLst/>
              </a:rPr>
              <a:t>Research shows that such intentions are very good predictors of turnover.</a:t>
            </a:r>
          </a:p>
          <a:p>
            <a:r>
              <a:rPr lang="en-CA" altLang="en-US" i="1" dirty="0">
                <a:effectLst/>
              </a:rPr>
              <a:t>Why do satisfied people sometimes quit their jobs and dissatisfied people stay?</a:t>
            </a:r>
          </a:p>
        </p:txBody>
      </p:sp>
    </p:spTree>
    <p:extLst>
      <p:ext uri="{BB962C8B-B14F-4D97-AF65-F5344CB8AC3E}">
        <p14:creationId xmlns:p14="http://schemas.microsoft.com/office/powerpoint/2010/main" val="276542852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Turnover</a:t>
            </a:r>
            <a:r>
              <a:rPr lang="en-CA" altLang="en-US" sz="2000" dirty="0">
                <a:effectLst/>
              </a:rPr>
              <a:t> </a:t>
            </a:r>
            <a:r>
              <a:rPr lang="en-CA" altLang="en-US" sz="2000" b="0" dirty="0">
                <a:effectLst/>
              </a:rPr>
              <a:t>(3 of 3)</a:t>
            </a:r>
            <a:endParaRPr lang="en-US" dirty="0">
              <a:effectLst/>
            </a:endParaRPr>
          </a:p>
        </p:txBody>
      </p:sp>
      <p:sp>
        <p:nvSpPr>
          <p:cNvPr id="3" name="Content Placeholder 2"/>
          <p:cNvSpPr>
            <a:spLocks noGrp="1"/>
          </p:cNvSpPr>
          <p:nvPr>
            <p:ph idx="1"/>
          </p:nvPr>
        </p:nvSpPr>
        <p:spPr>
          <a:xfrm>
            <a:off x="457200" y="1600200"/>
            <a:ext cx="8229600" cy="4724400"/>
          </a:xfrm>
        </p:spPr>
        <p:txBody>
          <a:bodyPr/>
          <a:lstStyle/>
          <a:p>
            <a:pPr>
              <a:spcBef>
                <a:spcPts val="1200"/>
              </a:spcBef>
            </a:pPr>
            <a:r>
              <a:rPr lang="en-CA" altLang="en-US" dirty="0">
                <a:effectLst/>
              </a:rPr>
              <a:t>Certain “shocks” might stimulate turnover despite satisfaction with the current job.</a:t>
            </a:r>
          </a:p>
          <a:p>
            <a:pPr>
              <a:spcBef>
                <a:spcPts val="1200"/>
              </a:spcBef>
            </a:pPr>
            <a:r>
              <a:rPr lang="en-CA" altLang="en-US" dirty="0">
                <a:effectLst/>
              </a:rPr>
              <a:t>An employees’ dissatisfaction with his or her job might be offset by a strong commitment to the overall values and mission of the organization. </a:t>
            </a:r>
          </a:p>
          <a:p>
            <a:pPr>
              <a:spcBef>
                <a:spcPts val="1200"/>
              </a:spcBef>
            </a:pPr>
            <a:r>
              <a:rPr lang="en-CA" altLang="en-US" dirty="0">
                <a:effectLst/>
              </a:rPr>
              <a:t>An employee might be so embedded in the community that he or she is willing to endure a dissatisfying job rather than move.</a:t>
            </a:r>
          </a:p>
          <a:p>
            <a:pPr>
              <a:spcBef>
                <a:spcPts val="1200"/>
              </a:spcBef>
            </a:pPr>
            <a:r>
              <a:rPr lang="en-CA" altLang="en-US" dirty="0">
                <a:effectLst/>
              </a:rPr>
              <a:t>A weak job market might result in limited employment alternatives.</a:t>
            </a:r>
          </a:p>
        </p:txBody>
      </p:sp>
    </p:spTree>
    <p:extLst>
      <p:ext uri="{BB962C8B-B14F-4D97-AF65-F5344CB8AC3E}">
        <p14:creationId xmlns:p14="http://schemas.microsoft.com/office/powerpoint/2010/main" val="276542852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The Honeymoon-Hangover Effect</a:t>
            </a:r>
            <a:r>
              <a:rPr lang="en-CA" altLang="en-US" sz="2000" dirty="0">
                <a:effectLst/>
              </a:rPr>
              <a:t> </a:t>
            </a:r>
            <a:r>
              <a:rPr lang="en-CA" altLang="en-US" sz="2000" b="0" dirty="0">
                <a:effectLst/>
              </a:rPr>
              <a:t>(1 of 3)</a:t>
            </a:r>
            <a:endParaRPr lang="en-US" b="0" dirty="0">
              <a:effectLst/>
            </a:endParaRPr>
          </a:p>
        </p:txBody>
      </p:sp>
      <p:sp>
        <p:nvSpPr>
          <p:cNvPr id="3" name="Content Placeholder 2"/>
          <p:cNvSpPr>
            <a:spLocks noGrp="1"/>
          </p:cNvSpPr>
          <p:nvPr>
            <p:ph idx="1"/>
          </p:nvPr>
        </p:nvSpPr>
        <p:spPr/>
        <p:txBody>
          <a:bodyPr/>
          <a:lstStyle/>
          <a:p>
            <a:r>
              <a:rPr lang="en-CA" altLang="en-US" dirty="0">
                <a:effectLst/>
              </a:rPr>
              <a:t>A decrease in job satisfaction often precedes turnover, and those who quit experience a boost in job satisfaction on their new job.</a:t>
            </a:r>
          </a:p>
          <a:p>
            <a:r>
              <a:rPr lang="en-CA" altLang="en-US" dirty="0">
                <a:effectLst/>
              </a:rPr>
              <a:t>Some of this boost might be due to a “honeymoon effect,” in which the bad facets of the old job are gone, the good facets of the new job are apparent, and the bad facets of the new job are not yet known.</a:t>
            </a:r>
          </a:p>
        </p:txBody>
      </p:sp>
    </p:spTree>
    <p:extLst>
      <p:ext uri="{BB962C8B-B14F-4D97-AF65-F5344CB8AC3E}">
        <p14:creationId xmlns:p14="http://schemas.microsoft.com/office/powerpoint/2010/main" val="276542852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The Honeymoon-Hangover Effect</a:t>
            </a:r>
            <a:r>
              <a:rPr lang="en-CA" altLang="en-US" sz="2000" dirty="0">
                <a:effectLst/>
              </a:rPr>
              <a:t> </a:t>
            </a:r>
            <a:r>
              <a:rPr lang="en-CA" altLang="en-US" sz="2000" b="0" dirty="0">
                <a:effectLst/>
              </a:rPr>
              <a:t>(2 of 3)</a:t>
            </a:r>
            <a:endParaRPr lang="en-US" dirty="0">
              <a:effectLst/>
            </a:endParaRPr>
          </a:p>
        </p:txBody>
      </p:sp>
      <p:sp>
        <p:nvSpPr>
          <p:cNvPr id="3" name="Content Placeholder 2"/>
          <p:cNvSpPr>
            <a:spLocks noGrp="1"/>
          </p:cNvSpPr>
          <p:nvPr>
            <p:ph idx="1"/>
          </p:nvPr>
        </p:nvSpPr>
        <p:spPr/>
        <p:txBody>
          <a:bodyPr/>
          <a:lstStyle/>
          <a:p>
            <a:r>
              <a:rPr lang="en-CA" altLang="en-US" dirty="0">
                <a:effectLst/>
              </a:rPr>
              <a:t>Over time, as the bad facets of the new job are recognized, a “hangover effect” can occur in which overall satisfaction with the new job decreases.</a:t>
            </a:r>
          </a:p>
          <a:p>
            <a:r>
              <a:rPr lang="en-US" dirty="0"/>
              <a:t>Not all turnover is bad as poor performers might leave. </a:t>
            </a:r>
          </a:p>
          <a:p>
            <a:r>
              <a:rPr lang="en-US" dirty="0"/>
              <a:t>Turnover allows for fresh thinking as new recruits join the organization.</a:t>
            </a:r>
          </a:p>
          <a:p>
            <a:pPr marL="0" indent="0">
              <a:buNone/>
            </a:pPr>
            <a:endParaRPr lang="en-CA" altLang="en-US" dirty="0">
              <a:effectLst/>
            </a:endParaRPr>
          </a:p>
        </p:txBody>
      </p:sp>
    </p:spTree>
    <p:extLst>
      <p:ext uri="{BB962C8B-B14F-4D97-AF65-F5344CB8AC3E}">
        <p14:creationId xmlns:p14="http://schemas.microsoft.com/office/powerpoint/2010/main" val="276542852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The Honeymoon-Hangover Effect</a:t>
            </a:r>
            <a:r>
              <a:rPr lang="en-CA" altLang="en-US" sz="2000" dirty="0">
                <a:effectLst/>
              </a:rPr>
              <a:t> </a:t>
            </a:r>
            <a:r>
              <a:rPr lang="en-CA" altLang="en-US" sz="2000" b="0" dirty="0">
                <a:effectLst/>
              </a:rPr>
              <a:t>(3 of 3)</a:t>
            </a:r>
            <a:endParaRPr lang="en-US" dirty="0">
              <a:effectLst/>
            </a:endParaRPr>
          </a:p>
        </p:txBody>
      </p:sp>
      <p:pic>
        <p:nvPicPr>
          <p:cNvPr id="4" name="Picture 3" descr="Over time, job satisfaction in Job A starts out moderate, then decreases, which results in a job change. From there, job satisfaction in Job B increases to a high level. This period is labelled honeymoon. Then is falls slightly, which is labelled hangover, but is still above the initial job satisfaction at Job A.&#10;&#10;"/>
          <p:cNvPicPr>
            <a:picLocks noChangeAspect="1"/>
          </p:cNvPicPr>
          <p:nvPr/>
        </p:nvPicPr>
        <p:blipFill rotWithShape="1">
          <a:blip r:embed="rId2">
            <a:extLst>
              <a:ext uri="{28A0092B-C50C-407E-A947-70E740481C1C}">
                <a14:useLocalDpi xmlns:a14="http://schemas.microsoft.com/office/drawing/2010/main" val="0"/>
              </a:ext>
            </a:extLst>
          </a:blip>
          <a:srcRect r="21409"/>
          <a:stretch/>
        </p:blipFill>
        <p:spPr>
          <a:xfrm>
            <a:off x="1077383" y="2133600"/>
            <a:ext cx="6989234" cy="3930784"/>
          </a:xfrm>
          <a:prstGeom prst="rect">
            <a:avLst/>
          </a:prstGeom>
        </p:spPr>
      </p:pic>
    </p:spTree>
    <p:extLst>
      <p:ext uri="{BB962C8B-B14F-4D97-AF65-F5344CB8AC3E}">
        <p14:creationId xmlns:p14="http://schemas.microsoft.com/office/powerpoint/2010/main" val="276542852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Performance</a:t>
            </a:r>
            <a:r>
              <a:rPr lang="en-CA" altLang="en-US" sz="2000" dirty="0">
                <a:effectLst/>
              </a:rPr>
              <a:t> </a:t>
            </a:r>
            <a:r>
              <a:rPr lang="en-CA" altLang="en-US" sz="2000" b="0" dirty="0">
                <a:effectLst/>
              </a:rPr>
              <a:t>(1 of 3)</a:t>
            </a:r>
            <a:endParaRPr lang="en-US" b="0" dirty="0">
              <a:effectLst/>
            </a:endParaRPr>
          </a:p>
        </p:txBody>
      </p:sp>
      <p:sp>
        <p:nvSpPr>
          <p:cNvPr id="3" name="Content Placeholder 2"/>
          <p:cNvSpPr>
            <a:spLocks noGrp="1"/>
          </p:cNvSpPr>
          <p:nvPr>
            <p:ph idx="1"/>
          </p:nvPr>
        </p:nvSpPr>
        <p:spPr/>
        <p:txBody>
          <a:bodyPr/>
          <a:lstStyle/>
          <a:p>
            <a:r>
              <a:rPr lang="en-CA" altLang="en-US" dirty="0">
                <a:effectLst/>
              </a:rPr>
              <a:t>Research has found that job satisfaction is associated with higher job performance.</a:t>
            </a:r>
          </a:p>
          <a:p>
            <a:r>
              <a:rPr lang="en-CA" altLang="en-US" dirty="0">
                <a:effectLst/>
              </a:rPr>
              <a:t>However, the connection is complicated; many factors influence motivation and performance besides job satisfaction.</a:t>
            </a:r>
          </a:p>
          <a:p>
            <a:r>
              <a:rPr lang="en-CA" altLang="en-US" dirty="0">
                <a:effectLst/>
              </a:rPr>
              <a:t>The most important satisfaction facet for stimulating performance is the </a:t>
            </a:r>
            <a:r>
              <a:rPr lang="en-CA" altLang="en-US" i="1" dirty="0">
                <a:effectLst/>
              </a:rPr>
              <a:t>content</a:t>
            </a:r>
            <a:r>
              <a:rPr lang="en-CA" altLang="en-US" dirty="0">
                <a:effectLst/>
              </a:rPr>
              <a:t> of the work itself.</a:t>
            </a:r>
          </a:p>
        </p:txBody>
      </p:sp>
    </p:spTree>
    <p:extLst>
      <p:ext uri="{BB962C8B-B14F-4D97-AF65-F5344CB8AC3E}">
        <p14:creationId xmlns:p14="http://schemas.microsoft.com/office/powerpoint/2010/main" val="276542852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Performance</a:t>
            </a:r>
            <a:r>
              <a:rPr lang="en-CA" altLang="en-US" sz="2000" dirty="0">
                <a:effectLst/>
              </a:rPr>
              <a:t> </a:t>
            </a:r>
            <a:r>
              <a:rPr lang="en-CA" altLang="en-US" sz="2000" b="0" dirty="0">
                <a:effectLst/>
              </a:rPr>
              <a:t>(2 of 3)</a:t>
            </a:r>
            <a:endParaRPr lang="en-US" dirty="0">
              <a:effectLst/>
            </a:endParaRPr>
          </a:p>
        </p:txBody>
      </p:sp>
      <p:sp>
        <p:nvSpPr>
          <p:cNvPr id="3" name="Content Placeholder 2"/>
          <p:cNvSpPr>
            <a:spLocks noGrp="1"/>
          </p:cNvSpPr>
          <p:nvPr>
            <p:ph idx="1"/>
          </p:nvPr>
        </p:nvSpPr>
        <p:spPr/>
        <p:txBody>
          <a:bodyPr/>
          <a:lstStyle/>
          <a:p>
            <a:r>
              <a:rPr lang="en-CA" altLang="en-US" dirty="0">
                <a:effectLst/>
              </a:rPr>
              <a:t>The connection between job satisfaction and performance is stronger for complex, high-tech jobs and less strong for more routine labour jobs.</a:t>
            </a:r>
          </a:p>
          <a:p>
            <a:r>
              <a:rPr lang="en-CA" altLang="en-US" dirty="0">
                <a:effectLst/>
              </a:rPr>
              <a:t>Although job satisfaction contributes to performance, performance can also contribute to job satisfaction.</a:t>
            </a:r>
          </a:p>
          <a:p>
            <a:r>
              <a:rPr lang="en-CA" altLang="en-US" dirty="0">
                <a:effectLst/>
              </a:rPr>
              <a:t>When good performance is </a:t>
            </a:r>
            <a:r>
              <a:rPr lang="en-CA" altLang="en-US" i="1" dirty="0">
                <a:effectLst/>
              </a:rPr>
              <a:t>followed by rewards</a:t>
            </a:r>
            <a:r>
              <a:rPr lang="en-CA" altLang="en-US" dirty="0">
                <a:effectLst/>
              </a:rPr>
              <a:t>, employees are more likely to be satisfied.</a:t>
            </a:r>
          </a:p>
        </p:txBody>
      </p:sp>
    </p:spTree>
    <p:extLst>
      <p:ext uri="{BB962C8B-B14F-4D97-AF65-F5344CB8AC3E}">
        <p14:creationId xmlns:p14="http://schemas.microsoft.com/office/powerpoint/2010/main" val="276542852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Performance</a:t>
            </a:r>
            <a:r>
              <a:rPr lang="en-CA" altLang="en-US" sz="2000" dirty="0">
                <a:effectLst/>
              </a:rPr>
              <a:t> </a:t>
            </a:r>
            <a:r>
              <a:rPr lang="en-CA" altLang="en-US" sz="2000" b="0" dirty="0">
                <a:effectLst/>
              </a:rPr>
              <a:t>(3 of 3)</a:t>
            </a:r>
            <a:endParaRPr lang="en-US" dirty="0">
              <a:effectLst/>
            </a:endParaRPr>
          </a:p>
        </p:txBody>
      </p:sp>
      <p:sp>
        <p:nvSpPr>
          <p:cNvPr id="3" name="Content Placeholder 2"/>
          <p:cNvSpPr>
            <a:spLocks noGrp="1"/>
          </p:cNvSpPr>
          <p:nvPr>
            <p:ph idx="1"/>
          </p:nvPr>
        </p:nvSpPr>
        <p:spPr/>
        <p:txBody>
          <a:bodyPr/>
          <a:lstStyle/>
          <a:p>
            <a:r>
              <a:rPr lang="en-CA" altLang="en-US" dirty="0">
                <a:effectLst/>
              </a:rPr>
              <a:t>Many organizations do not reward good performance sufficiently.</a:t>
            </a:r>
          </a:p>
          <a:p>
            <a:r>
              <a:rPr lang="en-CA" altLang="en-US" dirty="0">
                <a:effectLst/>
              </a:rPr>
              <a:t>Thus, research indicates that satisfaction is more likely to affect performance, rather than the reverse.</a:t>
            </a:r>
          </a:p>
        </p:txBody>
      </p:sp>
    </p:spTree>
    <p:extLst>
      <p:ext uri="{BB962C8B-B14F-4D97-AF65-F5344CB8AC3E}">
        <p14:creationId xmlns:p14="http://schemas.microsoft.com/office/powerpoint/2010/main" val="276542852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Organizational Citizenship Behaviour (OCB)</a:t>
            </a:r>
            <a:r>
              <a:rPr lang="en-CA" altLang="en-US" sz="2000" dirty="0">
                <a:effectLst/>
              </a:rPr>
              <a:t> </a:t>
            </a:r>
            <a:r>
              <a:rPr lang="en-CA" altLang="en-US" sz="2000" b="0" dirty="0">
                <a:effectLst/>
              </a:rPr>
              <a:t>(1 of 5)</a:t>
            </a:r>
            <a:endParaRPr lang="en-US" b="0" dirty="0">
              <a:effectLst/>
            </a:endParaRPr>
          </a:p>
        </p:txBody>
      </p:sp>
      <p:sp>
        <p:nvSpPr>
          <p:cNvPr id="3" name="Content Placeholder 2"/>
          <p:cNvSpPr>
            <a:spLocks noGrp="1"/>
          </p:cNvSpPr>
          <p:nvPr>
            <p:ph idx="1"/>
          </p:nvPr>
        </p:nvSpPr>
        <p:spPr/>
        <p:txBody>
          <a:bodyPr/>
          <a:lstStyle/>
          <a:p>
            <a:r>
              <a:rPr lang="en-CA" altLang="en-US" dirty="0">
                <a:effectLst/>
              </a:rPr>
              <a:t>OCB is voluntary, informal behaviour that contributes to organizational effectiveness.</a:t>
            </a:r>
          </a:p>
          <a:p>
            <a:r>
              <a:rPr lang="en-CA" altLang="en-US" dirty="0">
                <a:effectLst/>
              </a:rPr>
              <a:t>In many cases, the formal performance evaluation system does not detect and reward it.</a:t>
            </a:r>
          </a:p>
          <a:p>
            <a:r>
              <a:rPr lang="en-CA" altLang="en-US" dirty="0">
                <a:effectLst/>
              </a:rPr>
              <a:t>Job satisfaction contributes greatly to the occurrence of OCB, more than it does to regular task performance.</a:t>
            </a:r>
          </a:p>
        </p:txBody>
      </p:sp>
    </p:spTree>
    <p:extLst>
      <p:ext uri="{BB962C8B-B14F-4D97-AF65-F5344CB8AC3E}">
        <p14:creationId xmlns:p14="http://schemas.microsoft.com/office/powerpoint/2010/main" val="276542852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Organizational Citizenship Behaviour (OCB)</a:t>
            </a:r>
            <a:r>
              <a:rPr lang="en-CA" altLang="en-US" sz="2000" dirty="0">
                <a:effectLst/>
              </a:rPr>
              <a:t> </a:t>
            </a:r>
            <a:r>
              <a:rPr lang="en-CA" altLang="en-US" sz="2000" b="0" dirty="0">
                <a:effectLst/>
              </a:rPr>
              <a:t>(2 of 5)</a:t>
            </a:r>
            <a:endParaRPr lang="en-US" dirty="0">
              <a:effectLst/>
            </a:endParaRPr>
          </a:p>
        </p:txBody>
      </p:sp>
      <p:sp>
        <p:nvSpPr>
          <p:cNvPr id="3" name="Content Placeholder 2"/>
          <p:cNvSpPr>
            <a:spLocks noGrp="1"/>
          </p:cNvSpPr>
          <p:nvPr>
            <p:ph idx="1"/>
          </p:nvPr>
        </p:nvSpPr>
        <p:spPr/>
        <p:txBody>
          <a:bodyPr/>
          <a:lstStyle/>
          <a:p>
            <a:r>
              <a:rPr lang="en-CA" altLang="en-US" u="sng" dirty="0">
                <a:effectLst/>
              </a:rPr>
              <a:t>The defining characteristics of OCB</a:t>
            </a:r>
            <a:r>
              <a:rPr lang="en-CA" altLang="en-US" dirty="0">
                <a:effectLst/>
              </a:rPr>
              <a:t>:</a:t>
            </a:r>
          </a:p>
          <a:p>
            <a:pPr lvl="1"/>
            <a:r>
              <a:rPr lang="en-CA" altLang="en-US" dirty="0">
                <a:effectLst/>
              </a:rPr>
              <a:t>The behaviour is voluntary.</a:t>
            </a:r>
          </a:p>
          <a:p>
            <a:pPr lvl="1"/>
            <a:r>
              <a:rPr lang="en-CA" altLang="en-US" dirty="0">
                <a:effectLst/>
              </a:rPr>
              <a:t>The behaviour is spontaneous.</a:t>
            </a:r>
          </a:p>
          <a:p>
            <a:pPr lvl="1"/>
            <a:r>
              <a:rPr lang="en-CA" altLang="en-US" dirty="0">
                <a:effectLst/>
              </a:rPr>
              <a:t>The behaviour contributes to organizational effectiveness.</a:t>
            </a:r>
          </a:p>
          <a:p>
            <a:pPr lvl="1"/>
            <a:r>
              <a:rPr lang="en-CA" altLang="en-US" dirty="0">
                <a:effectLst/>
              </a:rPr>
              <a:t>The behaviour is unlikely to be explicitly picked up and rewarded by the performance evaluation system.</a:t>
            </a:r>
          </a:p>
          <a:p>
            <a:r>
              <a:rPr lang="en-CA" altLang="en-US" i="1" dirty="0">
                <a:effectLst/>
              </a:rPr>
              <a:t>What forms might OCB take?</a:t>
            </a:r>
            <a:endParaRPr lang="en-CA" altLang="en-US" dirty="0">
              <a:effectLst/>
            </a:endParaRPr>
          </a:p>
        </p:txBody>
      </p:sp>
    </p:spTree>
    <p:extLst>
      <p:ext uri="{BB962C8B-B14F-4D97-AF65-F5344CB8AC3E}">
        <p14:creationId xmlns:p14="http://schemas.microsoft.com/office/powerpoint/2010/main" val="276542852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Organizational Citizenship Behaviour (OCB)</a:t>
            </a:r>
            <a:r>
              <a:rPr lang="en-CA" altLang="en-US" sz="2000" dirty="0">
                <a:effectLst/>
              </a:rPr>
              <a:t> </a:t>
            </a:r>
            <a:r>
              <a:rPr lang="en-CA" altLang="en-US" sz="2000" b="0" dirty="0">
                <a:effectLst/>
              </a:rPr>
              <a:t>(3 of 5)</a:t>
            </a:r>
            <a:endParaRPr lang="en-US" dirty="0">
              <a:effectLst/>
            </a:endParaRPr>
          </a:p>
        </p:txBody>
      </p:sp>
      <p:sp>
        <p:nvSpPr>
          <p:cNvPr id="3" name="Content Placeholder 2"/>
          <p:cNvSpPr>
            <a:spLocks noGrp="1"/>
          </p:cNvSpPr>
          <p:nvPr>
            <p:ph idx="1"/>
          </p:nvPr>
        </p:nvSpPr>
        <p:spPr/>
        <p:txBody>
          <a:bodyPr/>
          <a:lstStyle/>
          <a:p>
            <a:r>
              <a:rPr lang="en-CA" altLang="en-US" u="sng" dirty="0">
                <a:effectLst/>
              </a:rPr>
              <a:t>The various forms that OCB might take</a:t>
            </a:r>
            <a:r>
              <a:rPr lang="en-CA" altLang="en-US" dirty="0">
                <a:effectLst/>
              </a:rPr>
              <a:t>:</a:t>
            </a:r>
          </a:p>
          <a:p>
            <a:pPr lvl="1"/>
            <a:r>
              <a:rPr lang="en-CA" altLang="en-US" i="1" dirty="0">
                <a:effectLst/>
              </a:rPr>
              <a:t>Helping</a:t>
            </a:r>
            <a:r>
              <a:rPr lang="en-CA" altLang="en-US" dirty="0">
                <a:effectLst/>
              </a:rPr>
              <a:t> behaviour and offering assistance to others.</a:t>
            </a:r>
          </a:p>
          <a:p>
            <a:pPr lvl="1"/>
            <a:r>
              <a:rPr lang="en-CA" altLang="en-US" i="1" dirty="0">
                <a:effectLst/>
              </a:rPr>
              <a:t>Conscientiousness</a:t>
            </a:r>
            <a:r>
              <a:rPr lang="en-CA" altLang="en-US" dirty="0">
                <a:effectLst/>
              </a:rPr>
              <a:t> to the details of work.</a:t>
            </a:r>
          </a:p>
          <a:p>
            <a:pPr lvl="1"/>
            <a:r>
              <a:rPr lang="en-CA" altLang="en-US" dirty="0">
                <a:effectLst/>
              </a:rPr>
              <a:t>Being a </a:t>
            </a:r>
            <a:r>
              <a:rPr lang="en-CA" altLang="en-US" i="1" dirty="0">
                <a:effectLst/>
              </a:rPr>
              <a:t>good sport</a:t>
            </a:r>
            <a:r>
              <a:rPr lang="en-CA" altLang="en-US" dirty="0">
                <a:effectLst/>
              </a:rPr>
              <a:t>.</a:t>
            </a:r>
          </a:p>
          <a:p>
            <a:pPr lvl="1"/>
            <a:r>
              <a:rPr lang="en-CA" altLang="en-US" i="1" dirty="0">
                <a:effectLst/>
              </a:rPr>
              <a:t>Courtesy</a:t>
            </a:r>
            <a:r>
              <a:rPr lang="en-CA" altLang="en-US" dirty="0">
                <a:effectLst/>
              </a:rPr>
              <a:t> and </a:t>
            </a:r>
            <a:r>
              <a:rPr lang="en-CA" altLang="en-US" i="1" dirty="0">
                <a:effectLst/>
              </a:rPr>
              <a:t>cooperation</a:t>
            </a:r>
            <a:r>
              <a:rPr lang="en-CA" altLang="en-US" dirty="0">
                <a:effectLst/>
              </a:rPr>
              <a:t>.</a:t>
            </a:r>
          </a:p>
          <a:p>
            <a:r>
              <a:rPr lang="en-CA" altLang="en-US" i="1" dirty="0">
                <a:effectLst/>
              </a:rPr>
              <a:t>How does job satisfaction contribute to OCB?</a:t>
            </a:r>
            <a:endParaRPr lang="en-CA" altLang="en-US" dirty="0">
              <a:effectLst/>
            </a:endParaRPr>
          </a:p>
        </p:txBody>
      </p:sp>
    </p:spTree>
    <p:extLst>
      <p:ext uri="{BB962C8B-B14F-4D97-AF65-F5344CB8AC3E}">
        <p14:creationId xmlns:p14="http://schemas.microsoft.com/office/powerpoint/2010/main" val="276542852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Organizational Citizenship Behaviour (OCB)</a:t>
            </a:r>
            <a:r>
              <a:rPr lang="en-CA" altLang="en-US" sz="2000" dirty="0">
                <a:effectLst/>
              </a:rPr>
              <a:t> </a:t>
            </a:r>
            <a:r>
              <a:rPr lang="en-CA" altLang="en-US" sz="2000" b="0" dirty="0">
                <a:effectLst/>
              </a:rPr>
              <a:t>(4 of 5)</a:t>
            </a:r>
            <a:endParaRPr lang="en-US" dirty="0">
              <a:effectLst/>
            </a:endParaRPr>
          </a:p>
        </p:txBody>
      </p:sp>
      <p:sp>
        <p:nvSpPr>
          <p:cNvPr id="3" name="Content Placeholder 2"/>
          <p:cNvSpPr>
            <a:spLocks noGrp="1"/>
          </p:cNvSpPr>
          <p:nvPr>
            <p:ph idx="1"/>
          </p:nvPr>
        </p:nvSpPr>
        <p:spPr/>
        <p:txBody>
          <a:bodyPr/>
          <a:lstStyle/>
          <a:p>
            <a:r>
              <a:rPr lang="en-CA" altLang="en-US" dirty="0">
                <a:effectLst/>
              </a:rPr>
              <a:t>Fairness seems to be key.</a:t>
            </a:r>
          </a:p>
          <a:p>
            <a:r>
              <a:rPr lang="en-CA" altLang="en-US" dirty="0">
                <a:effectLst/>
              </a:rPr>
              <a:t>Although distributive fairness is important, procedural and interactional fairness from a supportive manager seem especially critical.</a:t>
            </a:r>
          </a:p>
          <a:p>
            <a:r>
              <a:rPr lang="en-CA" altLang="en-US" dirty="0">
                <a:effectLst/>
              </a:rPr>
              <a:t>OCB is also influenced by employees’ mood at work.</a:t>
            </a:r>
          </a:p>
        </p:txBody>
      </p:sp>
    </p:spTree>
    <p:extLst>
      <p:ext uri="{BB962C8B-B14F-4D97-AF65-F5344CB8AC3E}">
        <p14:creationId xmlns:p14="http://schemas.microsoft.com/office/powerpoint/2010/main" val="276542852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Organizational Citizenship Behaviour (OCB)</a:t>
            </a:r>
            <a:r>
              <a:rPr lang="en-CA" altLang="en-US" sz="2000" dirty="0">
                <a:effectLst/>
              </a:rPr>
              <a:t> </a:t>
            </a:r>
            <a:r>
              <a:rPr lang="en-CA" altLang="en-US" sz="2000" b="0" dirty="0">
                <a:effectLst/>
              </a:rPr>
              <a:t>(5 of 5)</a:t>
            </a:r>
            <a:endParaRPr lang="en-US" dirty="0">
              <a:effectLst/>
            </a:endParaRPr>
          </a:p>
        </p:txBody>
      </p:sp>
      <p:sp>
        <p:nvSpPr>
          <p:cNvPr id="3" name="Content Placeholder 2"/>
          <p:cNvSpPr>
            <a:spLocks noGrp="1"/>
          </p:cNvSpPr>
          <p:nvPr>
            <p:ph idx="1"/>
          </p:nvPr>
        </p:nvSpPr>
        <p:spPr/>
        <p:txBody>
          <a:bodyPr/>
          <a:lstStyle/>
          <a:p>
            <a:pPr>
              <a:defRPr/>
            </a:pPr>
            <a:r>
              <a:rPr lang="en-CA" altLang="en-US" dirty="0">
                <a:effectLst/>
              </a:rPr>
              <a:t>People in a pleasant, relaxed, optimistic mood are more likely to provide special assistance to others.</a:t>
            </a:r>
          </a:p>
          <a:p>
            <a:pPr>
              <a:defRPr/>
            </a:pPr>
            <a:r>
              <a:rPr lang="en-CA" altLang="en-US" dirty="0">
                <a:effectLst/>
              </a:rPr>
              <a:t>OCB contributes to organizational productivity and efficiency and to reduced turnover.</a:t>
            </a:r>
          </a:p>
          <a:p>
            <a:pPr>
              <a:defRPr/>
            </a:pPr>
            <a:r>
              <a:rPr lang="en-CA" altLang="en-US" dirty="0">
                <a:effectLst/>
              </a:rPr>
              <a:t>There is sometimes a progression of withdrawal in response to job dissatisfaction.</a:t>
            </a:r>
          </a:p>
        </p:txBody>
      </p:sp>
    </p:spTree>
    <p:extLst>
      <p:ext uri="{BB962C8B-B14F-4D97-AF65-F5344CB8AC3E}">
        <p14:creationId xmlns:p14="http://schemas.microsoft.com/office/powerpoint/2010/main" val="276542852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Progression of Withdrawal</a:t>
            </a:r>
            <a:r>
              <a:rPr lang="en-CA" altLang="en-US" sz="2000" dirty="0">
                <a:effectLst/>
              </a:rPr>
              <a:t> </a:t>
            </a:r>
            <a:r>
              <a:rPr lang="en-CA" altLang="en-US" sz="2000" b="0" dirty="0">
                <a:effectLst/>
              </a:rPr>
              <a:t>(1 of 3)</a:t>
            </a:r>
            <a:endParaRPr lang="en-US" b="0" dirty="0">
              <a:effectLst/>
            </a:endParaRPr>
          </a:p>
        </p:txBody>
      </p:sp>
      <p:sp>
        <p:nvSpPr>
          <p:cNvPr id="3" name="Content Placeholder 2"/>
          <p:cNvSpPr>
            <a:spLocks noGrp="1"/>
          </p:cNvSpPr>
          <p:nvPr>
            <p:ph idx="1"/>
          </p:nvPr>
        </p:nvSpPr>
        <p:spPr/>
        <p:txBody>
          <a:bodyPr/>
          <a:lstStyle/>
          <a:p>
            <a:r>
              <a:rPr lang="en-CA" altLang="en-US" dirty="0">
                <a:effectLst/>
              </a:rPr>
              <a:t>People withdraw their attention or work effort to compensate for dissatisfaction.</a:t>
            </a:r>
          </a:p>
          <a:p>
            <a:r>
              <a:rPr lang="en-CA" altLang="en-US" dirty="0">
                <a:effectLst/>
              </a:rPr>
              <a:t>This begins with more subtle behaviours and progresses to more extreme behaviours until some equilibrium is struck. </a:t>
            </a:r>
          </a:p>
          <a:p>
            <a:r>
              <a:rPr lang="en-CA" altLang="en-US" dirty="0">
                <a:effectLst/>
              </a:rPr>
              <a:t>A reduction in OCB is often the first withdrawal response.</a:t>
            </a:r>
          </a:p>
        </p:txBody>
      </p:sp>
    </p:spTree>
    <p:extLst>
      <p:ext uri="{BB962C8B-B14F-4D97-AF65-F5344CB8AC3E}">
        <p14:creationId xmlns:p14="http://schemas.microsoft.com/office/powerpoint/2010/main" val="276542852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Progression of Withdrawal</a:t>
            </a:r>
            <a:r>
              <a:rPr lang="en-CA" altLang="en-US" sz="2000" dirty="0">
                <a:effectLst/>
              </a:rPr>
              <a:t> </a:t>
            </a:r>
            <a:r>
              <a:rPr lang="en-CA" altLang="en-US" sz="2000" b="0" dirty="0">
                <a:effectLst/>
              </a:rPr>
              <a:t>(2 of 3)</a:t>
            </a:r>
            <a:endParaRPr lang="en-US" dirty="0">
              <a:effectLst/>
            </a:endParaRPr>
          </a:p>
        </p:txBody>
      </p:sp>
      <p:sp>
        <p:nvSpPr>
          <p:cNvPr id="3" name="Content Placeholder 2"/>
          <p:cNvSpPr>
            <a:spLocks noGrp="1"/>
          </p:cNvSpPr>
          <p:nvPr>
            <p:ph idx="1"/>
          </p:nvPr>
        </p:nvSpPr>
        <p:spPr/>
        <p:txBody>
          <a:bodyPr/>
          <a:lstStyle/>
          <a:p>
            <a:r>
              <a:rPr lang="en-CA" altLang="en-US" dirty="0">
                <a:effectLst/>
              </a:rPr>
              <a:t>This may be followed by coming to work late, then absenteeism, and ultimately turnover.</a:t>
            </a:r>
          </a:p>
          <a:p>
            <a:r>
              <a:rPr lang="en-CA" altLang="en-US" dirty="0">
                <a:effectLst/>
              </a:rPr>
              <a:t>Managers should be alert to increases in the lower forms of withdrawal, because they may signal bigger problems in the future.</a:t>
            </a:r>
          </a:p>
        </p:txBody>
      </p:sp>
    </p:spTree>
    <p:extLst>
      <p:ext uri="{BB962C8B-B14F-4D97-AF65-F5344CB8AC3E}">
        <p14:creationId xmlns:p14="http://schemas.microsoft.com/office/powerpoint/2010/main" val="276542852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Progression of Withdrawal</a:t>
            </a:r>
            <a:r>
              <a:rPr lang="en-CA" altLang="en-US" sz="2000" dirty="0">
                <a:effectLst/>
              </a:rPr>
              <a:t> </a:t>
            </a:r>
            <a:r>
              <a:rPr lang="en-CA" altLang="en-US" sz="2000" b="0" dirty="0">
                <a:effectLst/>
              </a:rPr>
              <a:t>(3 of 3)</a:t>
            </a:r>
            <a:endParaRPr lang="en-US" dirty="0">
              <a:effectLst/>
            </a:endParaRPr>
          </a:p>
        </p:txBody>
      </p:sp>
      <p:pic>
        <p:nvPicPr>
          <p:cNvPr id="4" name="Picture 3" descr="Over time, the degree of withdrawal increases linearly from low to high through the following four stages: reduced OCB, lateness, absenteeism, and turnover.&#10;&#10;"/>
          <p:cNvPicPr>
            <a:picLocks noChangeAspect="1"/>
          </p:cNvPicPr>
          <p:nvPr/>
        </p:nvPicPr>
        <p:blipFill rotWithShape="1">
          <a:blip r:embed="rId2">
            <a:extLst>
              <a:ext uri="{28A0092B-C50C-407E-A947-70E740481C1C}">
                <a14:useLocalDpi xmlns:a14="http://schemas.microsoft.com/office/drawing/2010/main" val="0"/>
              </a:ext>
            </a:extLst>
          </a:blip>
          <a:srcRect l="21945"/>
          <a:stretch/>
        </p:blipFill>
        <p:spPr>
          <a:xfrm>
            <a:off x="843724" y="2362200"/>
            <a:ext cx="7456553" cy="3133344"/>
          </a:xfrm>
          <a:prstGeom prst="rect">
            <a:avLst/>
          </a:prstGeom>
        </p:spPr>
      </p:pic>
    </p:spTree>
    <p:extLst>
      <p:ext uri="{BB962C8B-B14F-4D97-AF65-F5344CB8AC3E}">
        <p14:creationId xmlns:p14="http://schemas.microsoft.com/office/powerpoint/2010/main" val="276542852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Customer Satisfaction and Profit</a:t>
            </a:r>
            <a:r>
              <a:rPr lang="en-CA" altLang="en-US" sz="2000" dirty="0">
                <a:effectLst/>
              </a:rPr>
              <a:t> </a:t>
            </a:r>
            <a:r>
              <a:rPr lang="en-CA" altLang="en-US" sz="2000" b="0" dirty="0">
                <a:effectLst/>
              </a:rPr>
              <a:t>(1 of 2)</a:t>
            </a:r>
            <a:endParaRPr lang="en-US" b="0" dirty="0">
              <a:effectLst/>
            </a:endParaRPr>
          </a:p>
        </p:txBody>
      </p:sp>
      <p:sp>
        <p:nvSpPr>
          <p:cNvPr id="3" name="Content Placeholder 2"/>
          <p:cNvSpPr>
            <a:spLocks noGrp="1"/>
          </p:cNvSpPr>
          <p:nvPr>
            <p:ph idx="1"/>
          </p:nvPr>
        </p:nvSpPr>
        <p:spPr/>
        <p:txBody>
          <a:bodyPr/>
          <a:lstStyle/>
          <a:p>
            <a:r>
              <a:rPr lang="en-CA" altLang="en-US" sz="2700" dirty="0">
                <a:effectLst/>
              </a:rPr>
              <a:t>A growing body of evidence has established that employee job satisfaction is translated into customer or client satisfaction and organizational profitability.</a:t>
            </a:r>
          </a:p>
          <a:p>
            <a:r>
              <a:rPr lang="en-CA" altLang="en-US" sz="2700" dirty="0">
                <a:effectLst/>
              </a:rPr>
              <a:t>Organizations with higher average levels of employee satisfaction are more effective.</a:t>
            </a:r>
          </a:p>
          <a:p>
            <a:r>
              <a:rPr lang="en-CA" altLang="en-US" sz="2700" dirty="0">
                <a:effectLst/>
              </a:rPr>
              <a:t>The same applies to units within larger organizations.</a:t>
            </a:r>
          </a:p>
          <a:p>
            <a:r>
              <a:rPr lang="en-CA" altLang="en-US" sz="2700" i="1" dirty="0">
                <a:effectLst/>
              </a:rPr>
              <a:t>How does employee satisfaction translate into customer satisfaction?</a:t>
            </a:r>
          </a:p>
        </p:txBody>
      </p:sp>
    </p:spTree>
    <p:extLst>
      <p:ext uri="{BB962C8B-B14F-4D97-AF65-F5344CB8AC3E}">
        <p14:creationId xmlns:p14="http://schemas.microsoft.com/office/powerpoint/2010/main" val="276542852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Customer Satisfaction and Profit</a:t>
            </a:r>
            <a:r>
              <a:rPr lang="en-CA" altLang="en-US" sz="2000" dirty="0">
                <a:effectLst/>
              </a:rPr>
              <a:t> </a:t>
            </a:r>
            <a:r>
              <a:rPr lang="en-CA" altLang="en-US" sz="2000" b="0" dirty="0">
                <a:effectLst/>
              </a:rPr>
              <a:t>(2 of 2)</a:t>
            </a:r>
            <a:endParaRPr lang="en-US" dirty="0">
              <a:effectLst/>
            </a:endParaRPr>
          </a:p>
        </p:txBody>
      </p:sp>
      <p:sp>
        <p:nvSpPr>
          <p:cNvPr id="3" name="Content Placeholder 2"/>
          <p:cNvSpPr>
            <a:spLocks noGrp="1"/>
          </p:cNvSpPr>
          <p:nvPr>
            <p:ph idx="1"/>
          </p:nvPr>
        </p:nvSpPr>
        <p:spPr/>
        <p:txBody>
          <a:bodyPr/>
          <a:lstStyle/>
          <a:p>
            <a:r>
              <a:rPr lang="en-CA" altLang="en-US" dirty="0">
                <a:effectLst/>
              </a:rPr>
              <a:t>Reduced absenteeism and turnover contribute to the seamless delivery of service.</a:t>
            </a:r>
          </a:p>
          <a:p>
            <a:r>
              <a:rPr lang="en-CA" altLang="en-US" dirty="0">
                <a:effectLst/>
              </a:rPr>
              <a:t>OCBs stimulate good teamwork.</a:t>
            </a:r>
          </a:p>
          <a:p>
            <a:r>
              <a:rPr lang="en-CA" altLang="en-US" dirty="0">
                <a:effectLst/>
              </a:rPr>
              <a:t>A good mood among employees can be contagious for customers.</a:t>
            </a:r>
          </a:p>
        </p:txBody>
      </p:sp>
    </p:spTree>
    <p:extLst>
      <p:ext uri="{BB962C8B-B14F-4D97-AF65-F5344CB8AC3E}">
        <p14:creationId xmlns:p14="http://schemas.microsoft.com/office/powerpoint/2010/main" val="276542852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What Is Organizational Commitment? </a:t>
            </a:r>
            <a:br>
              <a:rPr lang="en-CA" altLang="en-US" dirty="0">
                <a:effectLst/>
              </a:rPr>
            </a:br>
            <a:r>
              <a:rPr lang="en-CA" altLang="en-US" sz="2000" b="0" dirty="0">
                <a:effectLst/>
              </a:rPr>
              <a:t>(1 of 3)</a:t>
            </a:r>
            <a:endParaRPr lang="en-US" b="0" dirty="0">
              <a:effectLst/>
            </a:endParaRPr>
          </a:p>
        </p:txBody>
      </p:sp>
      <p:sp>
        <p:nvSpPr>
          <p:cNvPr id="3" name="Content Placeholder 2"/>
          <p:cNvSpPr>
            <a:spLocks noGrp="1"/>
          </p:cNvSpPr>
          <p:nvPr>
            <p:ph idx="1"/>
          </p:nvPr>
        </p:nvSpPr>
        <p:spPr/>
        <p:txBody>
          <a:bodyPr/>
          <a:lstStyle/>
          <a:p>
            <a:r>
              <a:rPr lang="en-CA" altLang="en-US" i="1" dirty="0">
                <a:effectLst/>
              </a:rPr>
              <a:t>Organizational commitment</a:t>
            </a:r>
            <a:r>
              <a:rPr lang="en-CA" altLang="en-US" dirty="0">
                <a:effectLst/>
              </a:rPr>
              <a:t> is an attitude that reflects the strength of the linkage between an employee and an organization.</a:t>
            </a:r>
          </a:p>
          <a:p>
            <a:r>
              <a:rPr lang="en-CA" altLang="en-US" dirty="0">
                <a:effectLst/>
              </a:rPr>
              <a:t>This linkage has implications for whether someone tends to remain in an organization.</a:t>
            </a:r>
          </a:p>
        </p:txBody>
      </p:sp>
    </p:spTree>
    <p:extLst>
      <p:ext uri="{BB962C8B-B14F-4D97-AF65-F5344CB8AC3E}">
        <p14:creationId xmlns:p14="http://schemas.microsoft.com/office/powerpoint/2010/main" val="276542852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What Is Organizational Commitment? </a:t>
            </a:r>
            <a:br>
              <a:rPr lang="en-CA" altLang="en-US" dirty="0">
                <a:effectLst/>
              </a:rPr>
            </a:br>
            <a:r>
              <a:rPr lang="en-CA" altLang="en-US" sz="2000" b="0" dirty="0">
                <a:effectLst/>
              </a:rPr>
              <a:t>(2 of 3)</a:t>
            </a:r>
            <a:endParaRPr lang="en-US" dirty="0">
              <a:effectLst/>
            </a:endParaRPr>
          </a:p>
        </p:txBody>
      </p:sp>
      <p:sp>
        <p:nvSpPr>
          <p:cNvPr id="3" name="Content Placeholder 2"/>
          <p:cNvSpPr>
            <a:spLocks noGrp="1"/>
          </p:cNvSpPr>
          <p:nvPr>
            <p:ph idx="1"/>
          </p:nvPr>
        </p:nvSpPr>
        <p:spPr>
          <a:xfrm>
            <a:off x="457200" y="1600200"/>
            <a:ext cx="8534400" cy="4525963"/>
          </a:xfrm>
        </p:spPr>
        <p:txBody>
          <a:bodyPr/>
          <a:lstStyle/>
          <a:p>
            <a:r>
              <a:rPr lang="en-CA" altLang="en-US" u="sng" dirty="0">
                <a:effectLst/>
              </a:rPr>
              <a:t>There are three very different types of organizational commitment</a:t>
            </a:r>
            <a:r>
              <a:rPr lang="en-CA" altLang="en-US" dirty="0">
                <a:effectLst/>
              </a:rPr>
              <a:t>:</a:t>
            </a:r>
          </a:p>
          <a:p>
            <a:pPr lvl="1"/>
            <a:r>
              <a:rPr lang="en-CA" altLang="en-US" dirty="0">
                <a:effectLst/>
              </a:rPr>
              <a:t>Affective commitment</a:t>
            </a:r>
          </a:p>
          <a:p>
            <a:pPr lvl="1"/>
            <a:r>
              <a:rPr lang="en-CA" altLang="en-US" dirty="0">
                <a:effectLst/>
              </a:rPr>
              <a:t>Continuance commitment</a:t>
            </a:r>
          </a:p>
          <a:p>
            <a:pPr lvl="1"/>
            <a:r>
              <a:rPr lang="en-CA" altLang="en-US" dirty="0">
                <a:effectLst/>
              </a:rPr>
              <a:t>Normative commitment</a:t>
            </a:r>
          </a:p>
        </p:txBody>
      </p:sp>
    </p:spTree>
    <p:extLst>
      <p:ext uri="{BB962C8B-B14F-4D97-AF65-F5344CB8AC3E}">
        <p14:creationId xmlns:p14="http://schemas.microsoft.com/office/powerpoint/2010/main" val="276542852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Affective Commitment</a:t>
            </a:r>
            <a:endParaRPr lang="en-US" dirty="0">
              <a:effectLst/>
            </a:endParaRPr>
          </a:p>
        </p:txBody>
      </p:sp>
      <p:sp>
        <p:nvSpPr>
          <p:cNvPr id="3" name="Content Placeholder 2"/>
          <p:cNvSpPr>
            <a:spLocks noGrp="1"/>
          </p:cNvSpPr>
          <p:nvPr>
            <p:ph idx="1"/>
          </p:nvPr>
        </p:nvSpPr>
        <p:spPr/>
        <p:txBody>
          <a:bodyPr/>
          <a:lstStyle/>
          <a:p>
            <a:r>
              <a:rPr lang="en-CA" altLang="en-US" dirty="0">
                <a:effectLst/>
              </a:rPr>
              <a:t>Commitment based on a person’s identification and involvement with an organization.</a:t>
            </a:r>
          </a:p>
          <a:p>
            <a:r>
              <a:rPr lang="en-CA" altLang="en-US" dirty="0">
                <a:effectLst/>
              </a:rPr>
              <a:t>People with high affective commitment stay with an organization because they </a:t>
            </a:r>
            <a:r>
              <a:rPr lang="en-CA" altLang="en-US" i="1" dirty="0">
                <a:effectLst/>
              </a:rPr>
              <a:t>want</a:t>
            </a:r>
            <a:r>
              <a:rPr lang="en-CA" altLang="en-US" dirty="0">
                <a:effectLst/>
              </a:rPr>
              <a:t> to.</a:t>
            </a:r>
          </a:p>
        </p:txBody>
      </p:sp>
    </p:spTree>
    <p:extLst>
      <p:ext uri="{BB962C8B-B14F-4D97-AF65-F5344CB8AC3E}">
        <p14:creationId xmlns:p14="http://schemas.microsoft.com/office/powerpoint/2010/main" val="276542852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Continuance Commitment</a:t>
            </a:r>
            <a:endParaRPr lang="en-US" dirty="0">
              <a:effectLst/>
            </a:endParaRPr>
          </a:p>
        </p:txBody>
      </p:sp>
      <p:sp>
        <p:nvSpPr>
          <p:cNvPr id="3" name="Content Placeholder 2"/>
          <p:cNvSpPr>
            <a:spLocks noGrp="1"/>
          </p:cNvSpPr>
          <p:nvPr>
            <p:ph idx="1"/>
          </p:nvPr>
        </p:nvSpPr>
        <p:spPr/>
        <p:txBody>
          <a:bodyPr/>
          <a:lstStyle/>
          <a:p>
            <a:r>
              <a:rPr lang="en-CA" altLang="en-US" dirty="0">
                <a:effectLst/>
              </a:rPr>
              <a:t>Commitment based on the costs that would be incurred in leaving an organization </a:t>
            </a:r>
            <a:r>
              <a:rPr lang="en-US" dirty="0"/>
              <a:t>or a lack of suitable job alternatives. </a:t>
            </a:r>
            <a:endParaRPr lang="en-CA" altLang="en-US" dirty="0">
              <a:effectLst/>
            </a:endParaRPr>
          </a:p>
          <a:p>
            <a:r>
              <a:rPr lang="en-CA" altLang="en-US" dirty="0">
                <a:effectLst/>
              </a:rPr>
              <a:t>People with high continuance commitment stay with an organization because they </a:t>
            </a:r>
            <a:r>
              <a:rPr lang="en-CA" altLang="en-US" i="1" dirty="0">
                <a:effectLst/>
              </a:rPr>
              <a:t>have</a:t>
            </a:r>
            <a:r>
              <a:rPr lang="en-CA" altLang="en-US" dirty="0">
                <a:effectLst/>
              </a:rPr>
              <a:t> to.</a:t>
            </a:r>
          </a:p>
        </p:txBody>
      </p:sp>
    </p:spTree>
    <p:extLst>
      <p:ext uri="{BB962C8B-B14F-4D97-AF65-F5344CB8AC3E}">
        <p14:creationId xmlns:p14="http://schemas.microsoft.com/office/powerpoint/2010/main" val="276542852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Normative Commitment</a:t>
            </a:r>
            <a:endParaRPr lang="en-US" dirty="0">
              <a:effectLst/>
            </a:endParaRPr>
          </a:p>
        </p:txBody>
      </p:sp>
      <p:sp>
        <p:nvSpPr>
          <p:cNvPr id="3" name="Content Placeholder 2"/>
          <p:cNvSpPr>
            <a:spLocks noGrp="1"/>
          </p:cNvSpPr>
          <p:nvPr>
            <p:ph idx="1"/>
          </p:nvPr>
        </p:nvSpPr>
        <p:spPr/>
        <p:txBody>
          <a:bodyPr/>
          <a:lstStyle/>
          <a:p>
            <a:r>
              <a:rPr lang="en-CA" altLang="en-US" dirty="0">
                <a:effectLst/>
              </a:rPr>
              <a:t>Commitment based on ideology or a feeling of obligation to an organization.</a:t>
            </a:r>
          </a:p>
          <a:p>
            <a:r>
              <a:rPr lang="en-CA" altLang="en-US" dirty="0">
                <a:effectLst/>
              </a:rPr>
              <a:t>People with high normative commitment stay with an organization because they think that they </a:t>
            </a:r>
            <a:r>
              <a:rPr lang="en-CA" altLang="en-US" i="1" dirty="0">
                <a:effectLst/>
              </a:rPr>
              <a:t>should</a:t>
            </a:r>
            <a:r>
              <a:rPr lang="en-CA" altLang="en-US" dirty="0">
                <a:effectLst/>
              </a:rPr>
              <a:t> do so.</a:t>
            </a:r>
          </a:p>
        </p:txBody>
      </p:sp>
    </p:spTree>
    <p:extLst>
      <p:ext uri="{BB962C8B-B14F-4D97-AF65-F5344CB8AC3E}">
        <p14:creationId xmlns:p14="http://schemas.microsoft.com/office/powerpoint/2010/main" val="276542852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What Is Organizational Commitment? </a:t>
            </a:r>
            <a:br>
              <a:rPr lang="en-CA" altLang="en-US" dirty="0">
                <a:effectLst/>
              </a:rPr>
            </a:br>
            <a:r>
              <a:rPr lang="en-CA" altLang="en-US" sz="2000" b="0" dirty="0">
                <a:effectLst/>
              </a:rPr>
              <a:t>(3 of 3)</a:t>
            </a:r>
            <a:endParaRPr lang="en-US" dirty="0">
              <a:effectLst/>
            </a:endParaRPr>
          </a:p>
        </p:txBody>
      </p:sp>
      <p:sp>
        <p:nvSpPr>
          <p:cNvPr id="3" name="Content Placeholder 2"/>
          <p:cNvSpPr>
            <a:spLocks noGrp="1"/>
          </p:cNvSpPr>
          <p:nvPr>
            <p:ph idx="1"/>
          </p:nvPr>
        </p:nvSpPr>
        <p:spPr/>
        <p:txBody>
          <a:bodyPr/>
          <a:lstStyle/>
          <a:p>
            <a:r>
              <a:rPr lang="en-CA" altLang="en-US" dirty="0">
                <a:effectLst/>
              </a:rPr>
              <a:t>Employees can also be committed to various constituencies within and outside the organization.</a:t>
            </a:r>
          </a:p>
          <a:p>
            <a:r>
              <a:rPr lang="en-CA" altLang="en-US" dirty="0">
                <a:effectLst/>
              </a:rPr>
              <a:t>Each type of commitment could also apply to one’s work team, union, or profession.</a:t>
            </a:r>
          </a:p>
        </p:txBody>
      </p:sp>
    </p:spTree>
    <p:extLst>
      <p:ext uri="{BB962C8B-B14F-4D97-AF65-F5344CB8AC3E}">
        <p14:creationId xmlns:p14="http://schemas.microsoft.com/office/powerpoint/2010/main" val="276542852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Key Contributors to Organizational Commitment</a:t>
            </a:r>
            <a:r>
              <a:rPr lang="en-CA" altLang="en-US" sz="2000" dirty="0">
                <a:effectLst/>
              </a:rPr>
              <a:t> </a:t>
            </a:r>
            <a:r>
              <a:rPr lang="en-CA" altLang="en-US" sz="2000" b="0" dirty="0">
                <a:effectLst/>
              </a:rPr>
              <a:t>(1 of 3)</a:t>
            </a:r>
            <a:endParaRPr lang="en-US" b="0" dirty="0">
              <a:effectLst/>
            </a:endParaRPr>
          </a:p>
        </p:txBody>
      </p:sp>
      <p:sp>
        <p:nvSpPr>
          <p:cNvPr id="3" name="Content Placeholder 2"/>
          <p:cNvSpPr>
            <a:spLocks noGrp="1"/>
          </p:cNvSpPr>
          <p:nvPr>
            <p:ph idx="1"/>
          </p:nvPr>
        </p:nvSpPr>
        <p:spPr/>
        <p:txBody>
          <a:bodyPr/>
          <a:lstStyle/>
          <a:p>
            <a:r>
              <a:rPr lang="en-CA" altLang="en-US" dirty="0">
                <a:effectLst/>
              </a:rPr>
              <a:t>The best predictor of affective commitment is interesting, satisfying work.</a:t>
            </a:r>
          </a:p>
          <a:p>
            <a:r>
              <a:rPr lang="en-CA" altLang="en-US" dirty="0">
                <a:effectLst/>
              </a:rPr>
              <a:t>Role clarity and having one’s expectations met after being hired also contribute to affective commitment.</a:t>
            </a:r>
          </a:p>
        </p:txBody>
      </p:sp>
    </p:spTree>
    <p:extLst>
      <p:ext uri="{BB962C8B-B14F-4D97-AF65-F5344CB8AC3E}">
        <p14:creationId xmlns:p14="http://schemas.microsoft.com/office/powerpoint/2010/main" val="276542852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Key Contributors to Organizational Commitment</a:t>
            </a:r>
            <a:r>
              <a:rPr lang="en-CA" altLang="en-US" sz="2000" dirty="0">
                <a:effectLst/>
              </a:rPr>
              <a:t> </a:t>
            </a:r>
            <a:r>
              <a:rPr lang="en-CA" altLang="en-US" sz="2000" b="0" dirty="0">
                <a:effectLst/>
              </a:rPr>
              <a:t>(2 of 3)</a:t>
            </a:r>
            <a:endParaRPr lang="en-US" dirty="0">
              <a:effectLst/>
            </a:endParaRPr>
          </a:p>
        </p:txBody>
      </p:sp>
      <p:sp>
        <p:nvSpPr>
          <p:cNvPr id="3" name="Content Placeholder 2"/>
          <p:cNvSpPr>
            <a:spLocks noGrp="1"/>
          </p:cNvSpPr>
          <p:nvPr>
            <p:ph idx="1"/>
          </p:nvPr>
        </p:nvSpPr>
        <p:spPr/>
        <p:txBody>
          <a:bodyPr/>
          <a:lstStyle/>
          <a:p>
            <a:r>
              <a:rPr lang="en-CA" altLang="en-US" dirty="0">
                <a:effectLst/>
              </a:rPr>
              <a:t>Continuance commitment occurs when people feel that leaving the organization will result in personal sacrifice or they perceive that good alternative employment is lacking.</a:t>
            </a:r>
          </a:p>
          <a:p>
            <a:r>
              <a:rPr lang="en-CA" altLang="en-US" dirty="0">
                <a:effectLst/>
              </a:rPr>
              <a:t>Building up “side bets” can lock employees into organizations even though they would rather go elsewhere.</a:t>
            </a:r>
          </a:p>
          <a:p>
            <a:r>
              <a:rPr lang="en-CA" altLang="en-US" dirty="0">
                <a:effectLst/>
              </a:rPr>
              <a:t>Continuance commitment increases with the time a person is employed by an organization.</a:t>
            </a:r>
          </a:p>
        </p:txBody>
      </p:sp>
    </p:spTree>
    <p:extLst>
      <p:ext uri="{BB962C8B-B14F-4D97-AF65-F5344CB8AC3E}">
        <p14:creationId xmlns:p14="http://schemas.microsoft.com/office/powerpoint/2010/main" val="276542852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Key Contributors to Organizational Commitment</a:t>
            </a:r>
            <a:r>
              <a:rPr lang="en-CA" altLang="en-US" sz="2000" dirty="0">
                <a:effectLst/>
              </a:rPr>
              <a:t> </a:t>
            </a:r>
            <a:r>
              <a:rPr lang="en-CA" altLang="en-US" sz="2000" b="0" dirty="0">
                <a:effectLst/>
              </a:rPr>
              <a:t>(3 of 3)</a:t>
            </a:r>
            <a:endParaRPr lang="en-US" dirty="0">
              <a:effectLst/>
            </a:endParaRPr>
          </a:p>
        </p:txBody>
      </p:sp>
      <p:sp>
        <p:nvSpPr>
          <p:cNvPr id="3" name="Content Placeholder 2"/>
          <p:cNvSpPr>
            <a:spLocks noGrp="1"/>
          </p:cNvSpPr>
          <p:nvPr>
            <p:ph idx="1"/>
          </p:nvPr>
        </p:nvSpPr>
        <p:spPr/>
        <p:txBody>
          <a:bodyPr/>
          <a:lstStyle/>
          <a:p>
            <a:r>
              <a:rPr lang="en-CA" altLang="en-US" dirty="0">
                <a:effectLst/>
              </a:rPr>
              <a:t>Normative commitment can be fostered by benefits that build a sense of obligation to the organization.</a:t>
            </a:r>
          </a:p>
          <a:p>
            <a:r>
              <a:rPr lang="en-CA" altLang="en-US" dirty="0">
                <a:effectLst/>
              </a:rPr>
              <a:t>Strong identification with an organization’s product or service can also foster normative commitment.</a:t>
            </a:r>
          </a:p>
          <a:p>
            <a:r>
              <a:rPr lang="en-CA" altLang="en-US" dirty="0">
                <a:effectLst/>
              </a:rPr>
              <a:t>Socialization practices that emphasize loyalty to the organization can stimulate normative commitment.</a:t>
            </a:r>
          </a:p>
        </p:txBody>
      </p:sp>
    </p:spTree>
    <p:extLst>
      <p:ext uri="{BB962C8B-B14F-4D97-AF65-F5344CB8AC3E}">
        <p14:creationId xmlns:p14="http://schemas.microsoft.com/office/powerpoint/2010/main" val="276542852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Consequences of Organizational Commitment</a:t>
            </a:r>
            <a:r>
              <a:rPr lang="en-CA" altLang="en-US" sz="2000" dirty="0">
                <a:effectLst/>
              </a:rPr>
              <a:t> </a:t>
            </a:r>
            <a:r>
              <a:rPr lang="en-CA" altLang="en-US" sz="2000" b="0" dirty="0">
                <a:effectLst/>
              </a:rPr>
              <a:t>(1 of 3)</a:t>
            </a:r>
            <a:endParaRPr lang="en-US" b="0" dirty="0">
              <a:effectLst/>
            </a:endParaRPr>
          </a:p>
        </p:txBody>
      </p:sp>
      <p:sp>
        <p:nvSpPr>
          <p:cNvPr id="3" name="Content Placeholder 2"/>
          <p:cNvSpPr>
            <a:spLocks noGrp="1"/>
          </p:cNvSpPr>
          <p:nvPr>
            <p:ph idx="1"/>
          </p:nvPr>
        </p:nvSpPr>
        <p:spPr>
          <a:xfrm>
            <a:off x="457200" y="1600200"/>
            <a:ext cx="8534400" cy="4525963"/>
          </a:xfrm>
        </p:spPr>
        <p:txBody>
          <a:bodyPr/>
          <a:lstStyle/>
          <a:p>
            <a:r>
              <a:rPr lang="en-US" dirty="0"/>
              <a:t>High affective commitment or high commitment across all three forms are associated with elevated job satisfaction and lower work stress, while high continuance commitment due to lack of alternatives provokes dissatisfaction and stress.</a:t>
            </a:r>
            <a:endParaRPr lang="en-CA" altLang="en-US" dirty="0">
              <a:effectLst/>
            </a:endParaRPr>
          </a:p>
          <a:p>
            <a:r>
              <a:rPr lang="en-CA" altLang="en-US" dirty="0">
                <a:effectLst/>
              </a:rPr>
              <a:t>All three forms of commitment reduce turnover intentions and actual turnover.</a:t>
            </a:r>
          </a:p>
          <a:p>
            <a:r>
              <a:rPr lang="en-CA" altLang="en-US" dirty="0">
                <a:effectLst/>
              </a:rPr>
              <a:t>Affective commitment is positively related to performance.</a:t>
            </a:r>
          </a:p>
        </p:txBody>
      </p:sp>
    </p:spTree>
    <p:extLst>
      <p:ext uri="{BB962C8B-B14F-4D97-AF65-F5344CB8AC3E}">
        <p14:creationId xmlns:p14="http://schemas.microsoft.com/office/powerpoint/2010/main" val="2765428525"/>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Consequences of Organizational Commitment</a:t>
            </a:r>
            <a:r>
              <a:rPr lang="en-CA" altLang="en-US" sz="2000" dirty="0">
                <a:effectLst/>
              </a:rPr>
              <a:t> </a:t>
            </a:r>
            <a:r>
              <a:rPr lang="en-CA" altLang="en-US" sz="2000" b="0" dirty="0">
                <a:effectLst/>
              </a:rPr>
              <a:t>(2 of 3)</a:t>
            </a:r>
            <a:endParaRPr lang="en-US" dirty="0">
              <a:effectLst/>
            </a:endParaRPr>
          </a:p>
        </p:txBody>
      </p:sp>
      <p:sp>
        <p:nvSpPr>
          <p:cNvPr id="3" name="Content Placeholder 2"/>
          <p:cNvSpPr>
            <a:spLocks noGrp="1"/>
          </p:cNvSpPr>
          <p:nvPr>
            <p:ph idx="1"/>
          </p:nvPr>
        </p:nvSpPr>
        <p:spPr/>
        <p:txBody>
          <a:bodyPr/>
          <a:lstStyle/>
          <a:p>
            <a:r>
              <a:rPr lang="en-CA" altLang="en-US" dirty="0"/>
              <a:t>Continuance commitment is </a:t>
            </a:r>
            <a:r>
              <a:rPr lang="en-CA" altLang="en-US" i="1" dirty="0"/>
              <a:t>negatively</a:t>
            </a:r>
            <a:r>
              <a:rPr lang="en-CA" altLang="en-US" dirty="0"/>
              <a:t> related to performance.</a:t>
            </a:r>
          </a:p>
          <a:p>
            <a:r>
              <a:rPr lang="en-CA" altLang="en-US" dirty="0"/>
              <a:t>An especially bad combination for both the employee and the organization is high continuance commitment coupled with low affective commitment.</a:t>
            </a:r>
            <a:endParaRPr lang="en-CA" altLang="en-US" i="1" dirty="0">
              <a:effectLst/>
            </a:endParaRPr>
          </a:p>
          <a:p>
            <a:r>
              <a:rPr lang="en-CA" altLang="en-US" i="1" dirty="0">
                <a:effectLst/>
              </a:rPr>
              <a:t>Is there a downside to organizational commitment?</a:t>
            </a:r>
          </a:p>
        </p:txBody>
      </p:sp>
    </p:spTree>
    <p:extLst>
      <p:ext uri="{BB962C8B-B14F-4D97-AF65-F5344CB8AC3E}">
        <p14:creationId xmlns:p14="http://schemas.microsoft.com/office/powerpoint/2010/main" val="276542852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Consequences of Organizational Commitment</a:t>
            </a:r>
            <a:r>
              <a:rPr lang="en-CA" altLang="en-US" sz="2000" dirty="0">
                <a:effectLst/>
              </a:rPr>
              <a:t> </a:t>
            </a:r>
            <a:r>
              <a:rPr lang="en-CA" altLang="en-US" sz="2000" b="0" dirty="0">
                <a:effectLst/>
              </a:rPr>
              <a:t>(3 of 3)</a:t>
            </a:r>
            <a:endParaRPr lang="en-US" dirty="0">
              <a:effectLst/>
            </a:endParaRPr>
          </a:p>
        </p:txBody>
      </p:sp>
      <p:sp>
        <p:nvSpPr>
          <p:cNvPr id="3" name="Content Placeholder 2"/>
          <p:cNvSpPr>
            <a:spLocks noGrp="1"/>
          </p:cNvSpPr>
          <p:nvPr>
            <p:ph idx="1"/>
          </p:nvPr>
        </p:nvSpPr>
        <p:spPr/>
        <p:txBody>
          <a:bodyPr/>
          <a:lstStyle/>
          <a:p>
            <a:r>
              <a:rPr lang="en-CA" altLang="en-US" dirty="0"/>
              <a:t>Very high levels of commitment can cause conflicts between family life and work life.</a:t>
            </a:r>
          </a:p>
          <a:p>
            <a:r>
              <a:rPr lang="en-CA" altLang="en-US" dirty="0"/>
              <a:t>High levels of commitment have often been implicated in unethical and illegal behaviour.</a:t>
            </a:r>
            <a:endParaRPr lang="en-CA" altLang="en-US" dirty="0">
              <a:effectLst/>
            </a:endParaRPr>
          </a:p>
          <a:p>
            <a:r>
              <a:rPr lang="en-CA" altLang="en-US" dirty="0">
                <a:effectLst/>
              </a:rPr>
              <a:t>High levels of commitment to a particular </a:t>
            </a:r>
            <a:r>
              <a:rPr lang="en-CA" altLang="en-US" i="1" dirty="0">
                <a:effectLst/>
              </a:rPr>
              <a:t>form</a:t>
            </a:r>
            <a:r>
              <a:rPr lang="en-CA" altLang="en-US" dirty="0">
                <a:effectLst/>
              </a:rPr>
              <a:t> or </a:t>
            </a:r>
            <a:r>
              <a:rPr lang="en-CA" altLang="en-US" i="1" dirty="0">
                <a:effectLst/>
              </a:rPr>
              <a:t>style</a:t>
            </a:r>
            <a:r>
              <a:rPr lang="en-CA" altLang="en-US" dirty="0">
                <a:effectLst/>
              </a:rPr>
              <a:t> of organization can cause a lack of innovation and lead to resistance when a change in culture is necessary.</a:t>
            </a:r>
          </a:p>
        </p:txBody>
      </p:sp>
    </p:spTree>
    <p:extLst>
      <p:ext uri="{BB962C8B-B14F-4D97-AF65-F5344CB8AC3E}">
        <p14:creationId xmlns:p14="http://schemas.microsoft.com/office/powerpoint/2010/main" val="2765428525"/>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Changes in the Workplace and Employee Commitment</a:t>
            </a:r>
            <a:endParaRPr lang="en-US" dirty="0">
              <a:effectLst/>
            </a:endParaRPr>
          </a:p>
        </p:txBody>
      </p:sp>
      <p:sp>
        <p:nvSpPr>
          <p:cNvPr id="3" name="Content Placeholder 2"/>
          <p:cNvSpPr>
            <a:spLocks noGrp="1"/>
          </p:cNvSpPr>
          <p:nvPr>
            <p:ph idx="1"/>
          </p:nvPr>
        </p:nvSpPr>
        <p:spPr/>
        <p:txBody>
          <a:bodyPr/>
          <a:lstStyle/>
          <a:p>
            <a:r>
              <a:rPr lang="en-CA" altLang="en-US" dirty="0">
                <a:effectLst/>
              </a:rPr>
              <a:t>Changes in the workplace have implications for organizational commitment in three main areas:</a:t>
            </a:r>
          </a:p>
          <a:p>
            <a:pPr lvl="1"/>
            <a:r>
              <a:rPr lang="en-CA" altLang="en-US" dirty="0">
                <a:effectLst/>
              </a:rPr>
              <a:t>Changes in the </a:t>
            </a:r>
            <a:r>
              <a:rPr lang="en-CA" altLang="en-US" i="1" dirty="0">
                <a:effectLst/>
              </a:rPr>
              <a:t>nature</a:t>
            </a:r>
            <a:r>
              <a:rPr lang="en-CA" altLang="en-US" dirty="0">
                <a:effectLst/>
              </a:rPr>
              <a:t> of employees’ commitment to the organization.</a:t>
            </a:r>
          </a:p>
          <a:p>
            <a:pPr lvl="1"/>
            <a:r>
              <a:rPr lang="en-CA" altLang="en-US" dirty="0">
                <a:effectLst/>
              </a:rPr>
              <a:t>Changes in the </a:t>
            </a:r>
            <a:r>
              <a:rPr lang="en-CA" altLang="en-US" i="1" dirty="0">
                <a:effectLst/>
              </a:rPr>
              <a:t>focus</a:t>
            </a:r>
            <a:r>
              <a:rPr lang="en-CA" altLang="en-US" dirty="0">
                <a:effectLst/>
              </a:rPr>
              <a:t> of employees’ commitment.</a:t>
            </a:r>
          </a:p>
          <a:p>
            <a:pPr lvl="1"/>
            <a:r>
              <a:rPr lang="en-CA" altLang="en-US" dirty="0">
                <a:effectLst/>
              </a:rPr>
              <a:t>The </a:t>
            </a:r>
            <a:r>
              <a:rPr lang="en-CA" altLang="en-US" i="1" dirty="0">
                <a:effectLst/>
              </a:rPr>
              <a:t>multiplicity</a:t>
            </a:r>
            <a:r>
              <a:rPr lang="en-CA" altLang="en-US" dirty="0">
                <a:effectLst/>
              </a:rPr>
              <a:t> of employer-employee relationships within organizations.</a:t>
            </a:r>
          </a:p>
        </p:txBody>
      </p:sp>
    </p:spTree>
    <p:extLst>
      <p:ext uri="{BB962C8B-B14F-4D97-AF65-F5344CB8AC3E}">
        <p14:creationId xmlns:p14="http://schemas.microsoft.com/office/powerpoint/2010/main" val="2765428525"/>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Changes in the Nature of Employees’ Commitment to the Organization</a:t>
            </a:r>
            <a:endParaRPr lang="en-US" dirty="0">
              <a:effectLst/>
            </a:endParaRPr>
          </a:p>
        </p:txBody>
      </p:sp>
      <p:sp>
        <p:nvSpPr>
          <p:cNvPr id="3" name="Content Placeholder 2"/>
          <p:cNvSpPr>
            <a:spLocks noGrp="1"/>
          </p:cNvSpPr>
          <p:nvPr>
            <p:ph idx="1"/>
          </p:nvPr>
        </p:nvSpPr>
        <p:spPr/>
        <p:txBody>
          <a:bodyPr/>
          <a:lstStyle/>
          <a:p>
            <a:r>
              <a:rPr lang="en-US" altLang="en-US" dirty="0">
                <a:effectLst/>
              </a:rPr>
              <a:t>Each type of commitment can increase or decrease.</a:t>
            </a:r>
          </a:p>
          <a:p>
            <a:r>
              <a:rPr lang="en-US" altLang="en-US" dirty="0">
                <a:effectLst/>
              </a:rPr>
              <a:t>Maintaining high levels of affective commitment will be especially challenging.</a:t>
            </a:r>
          </a:p>
          <a:p>
            <a:r>
              <a:rPr lang="en-US" altLang="en-US" dirty="0">
                <a:effectLst/>
              </a:rPr>
              <a:t>Changes that are made in the organization’s best interest but that are detrimental to employees’ well-being are most likely to damage affective commitment.</a:t>
            </a:r>
          </a:p>
        </p:txBody>
      </p:sp>
    </p:spTree>
    <p:extLst>
      <p:ext uri="{BB962C8B-B14F-4D97-AF65-F5344CB8AC3E}">
        <p14:creationId xmlns:p14="http://schemas.microsoft.com/office/powerpoint/2010/main" val="276542852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Changes in the Focus of Employees’ Commitment</a:t>
            </a:r>
            <a:endParaRPr lang="en-US" dirty="0">
              <a:effectLst/>
            </a:endParaRPr>
          </a:p>
        </p:txBody>
      </p:sp>
      <p:sp>
        <p:nvSpPr>
          <p:cNvPr id="3" name="Content Placeholder 2"/>
          <p:cNvSpPr>
            <a:spLocks noGrp="1"/>
          </p:cNvSpPr>
          <p:nvPr>
            <p:ph idx="1"/>
          </p:nvPr>
        </p:nvSpPr>
        <p:spPr/>
        <p:txBody>
          <a:bodyPr/>
          <a:lstStyle/>
          <a:p>
            <a:r>
              <a:rPr lang="en-US" altLang="en-US" dirty="0">
                <a:effectLst/>
              </a:rPr>
              <a:t>Employees have multiple commitments directed to others within in the organization as well as entities outside the organization.</a:t>
            </a:r>
          </a:p>
          <a:p>
            <a:r>
              <a:rPr lang="en-US" altLang="en-US" dirty="0">
                <a:effectLst/>
              </a:rPr>
              <a:t>Changes in the workplace might alter the focus of employees’ commitment within and outside the organization.</a:t>
            </a:r>
          </a:p>
          <a:p>
            <a:r>
              <a:rPr lang="en-US" altLang="en-US" dirty="0">
                <a:effectLst/>
              </a:rPr>
              <a:t>Changes that threaten employees’ future in the organization might result in a shift in commitment to entities outside the organization.</a:t>
            </a:r>
          </a:p>
        </p:txBody>
      </p:sp>
    </p:spTree>
    <p:extLst>
      <p:ext uri="{BB962C8B-B14F-4D97-AF65-F5344CB8AC3E}">
        <p14:creationId xmlns:p14="http://schemas.microsoft.com/office/powerpoint/2010/main" val="276542852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The Multiplicity of Employer-Employee Relationships within Organizations</a:t>
            </a:r>
            <a:r>
              <a:rPr lang="en-CA" altLang="en-US" sz="2000" dirty="0">
                <a:effectLst/>
              </a:rPr>
              <a:t> </a:t>
            </a:r>
            <a:r>
              <a:rPr lang="en-CA" altLang="en-US" sz="2000" b="0" dirty="0"/>
              <a:t>(1 of 2)</a:t>
            </a:r>
            <a:endParaRPr lang="en-US" sz="2000" dirty="0">
              <a:effectLst/>
            </a:endParaRPr>
          </a:p>
        </p:txBody>
      </p:sp>
      <p:sp>
        <p:nvSpPr>
          <p:cNvPr id="3" name="Content Placeholder 2"/>
          <p:cNvSpPr>
            <a:spLocks noGrp="1"/>
          </p:cNvSpPr>
          <p:nvPr>
            <p:ph idx="1"/>
          </p:nvPr>
        </p:nvSpPr>
        <p:spPr>
          <a:xfrm>
            <a:off x="457200" y="1600200"/>
            <a:ext cx="8458200" cy="4525963"/>
          </a:xfrm>
        </p:spPr>
        <p:txBody>
          <a:bodyPr/>
          <a:lstStyle/>
          <a:p>
            <a:r>
              <a:rPr lang="en-US" altLang="en-US" dirty="0">
                <a:effectLst/>
              </a:rPr>
              <a:t>Organizations need to be flexible enough to shrink and expand their workforce and they need a workforce that is flexible.</a:t>
            </a:r>
          </a:p>
          <a:p>
            <a:r>
              <a:rPr lang="en-US" altLang="en-US" dirty="0"/>
              <a:t>This creates a potential conflict and </a:t>
            </a:r>
            <a:r>
              <a:rPr lang="en-US" altLang="en-US" dirty="0">
                <a:effectLst/>
              </a:rPr>
              <a:t>requires different relationships with employee groups.</a:t>
            </a:r>
          </a:p>
          <a:p>
            <a:pPr marL="0" indent="0">
              <a:buNone/>
            </a:pPr>
            <a:endParaRPr lang="en-US" altLang="en-US" sz="2500" dirty="0">
              <a:effectLst/>
            </a:endParaRPr>
          </a:p>
        </p:txBody>
      </p:sp>
    </p:spTree>
    <p:extLst>
      <p:ext uri="{BB962C8B-B14F-4D97-AF65-F5344CB8AC3E}">
        <p14:creationId xmlns:p14="http://schemas.microsoft.com/office/powerpoint/2010/main" val="2765428525"/>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effectLst/>
              </a:rPr>
              <a:t>The Multiplicity of Employer-Employee Relationships within Organizations</a:t>
            </a:r>
            <a:r>
              <a:rPr lang="en-CA" altLang="en-US" sz="2000" dirty="0">
                <a:effectLst/>
              </a:rPr>
              <a:t> </a:t>
            </a:r>
            <a:r>
              <a:rPr lang="en-CA" altLang="en-US" sz="2000" b="0" dirty="0"/>
              <a:t>(2 of 2)</a:t>
            </a:r>
            <a:endParaRPr lang="en-US" sz="2000" dirty="0">
              <a:effectLst/>
            </a:endParaRPr>
          </a:p>
        </p:txBody>
      </p:sp>
      <p:sp>
        <p:nvSpPr>
          <p:cNvPr id="3" name="Content Placeholder 2"/>
          <p:cNvSpPr>
            <a:spLocks noGrp="1"/>
          </p:cNvSpPr>
          <p:nvPr>
            <p:ph idx="1"/>
          </p:nvPr>
        </p:nvSpPr>
        <p:spPr>
          <a:xfrm>
            <a:off x="457200" y="1600200"/>
            <a:ext cx="8458200" cy="4525963"/>
          </a:xfrm>
        </p:spPr>
        <p:txBody>
          <a:bodyPr/>
          <a:lstStyle/>
          <a:p>
            <a:r>
              <a:rPr lang="en-US" altLang="en-US" dirty="0">
                <a:effectLst/>
              </a:rPr>
              <a:t>Core employees who perform the key operations required for organizational success should have high affective commitment.</a:t>
            </a:r>
          </a:p>
          <a:p>
            <a:r>
              <a:rPr lang="en-US" altLang="en-US" dirty="0">
                <a:effectLst/>
              </a:rPr>
              <a:t>High affective commitment is less </a:t>
            </a:r>
            <a:r>
              <a:rPr lang="en-US" altLang="en-US" dirty="0"/>
              <a:t>critical</a:t>
            </a:r>
            <a:r>
              <a:rPr lang="en-US" altLang="en-US" dirty="0">
                <a:effectLst/>
              </a:rPr>
              <a:t> for employee groups that do not perform core tasks (e.g., temporary workers).</a:t>
            </a:r>
          </a:p>
        </p:txBody>
      </p:sp>
    </p:spTree>
    <p:extLst>
      <p:ext uri="{BB962C8B-B14F-4D97-AF65-F5344CB8AC3E}">
        <p14:creationId xmlns:p14="http://schemas.microsoft.com/office/powerpoint/2010/main" val="328872462"/>
      </p:ext>
    </p:extLst>
  </p:cSld>
  <p:clrMapOvr>
    <a:masterClrMapping/>
  </p:clrMapOvr>
</p:sld>
</file>

<file path=ppt/theme/theme1.xml><?xml version="1.0" encoding="utf-8"?>
<a:theme xmlns:a="http://schemas.openxmlformats.org/drawingml/2006/main" name="508 Lecture">
  <a:themeElements>
    <a:clrScheme name="Custom 7">
      <a:dk1>
        <a:sysClr val="windowText" lastClr="000000"/>
      </a:dk1>
      <a:lt1>
        <a:sysClr val="window" lastClr="FFFFFF"/>
      </a:lt1>
      <a:dk2>
        <a:srgbClr val="000000"/>
      </a:dk2>
      <a:lt2>
        <a:srgbClr val="007FA3"/>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20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defRPr sz="2000" dirty="0" err="1" smtClean="0"/>
        </a:defPPr>
      </a:lstStyle>
    </a:txDef>
  </a:objectDefaults>
  <a:extraClrSchemeLst/>
</a:theme>
</file>

<file path=ppt/theme/theme2.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Horizon</Template>
  <TotalTime>9979</TotalTime>
  <Words>5854</Words>
  <Application>Microsoft Office PowerPoint</Application>
  <PresentationFormat>On-screen Show (4:3)</PresentationFormat>
  <Paragraphs>500</Paragraphs>
  <Slides>128</Slides>
  <Notes>0</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128</vt:i4>
      </vt:variant>
    </vt:vector>
  </HeadingPairs>
  <TitlesOfParts>
    <vt:vector size="134" baseType="lpstr">
      <vt:lpstr>Arial</vt:lpstr>
      <vt:lpstr>Times New Roman</vt:lpstr>
      <vt:lpstr>Verdana</vt:lpstr>
      <vt:lpstr>Wingdings</vt:lpstr>
      <vt:lpstr>508 Lecture</vt:lpstr>
      <vt:lpstr>Equation</vt:lpstr>
      <vt:lpstr>Organizational Behaviour: Understanding and Managing Life at Work</vt:lpstr>
      <vt:lpstr>Learning Objectives (1 of 2)</vt:lpstr>
      <vt:lpstr>Learning Objectives (2 of 2)</vt:lpstr>
      <vt:lpstr>What Are Values? (1 of 2)</vt:lpstr>
      <vt:lpstr>What Are Values? (2 of 2)</vt:lpstr>
      <vt:lpstr>Generational Differences in Values (1 of 4)</vt:lpstr>
      <vt:lpstr>Generational Differences in Values (2 of 4)</vt:lpstr>
      <vt:lpstr>Four Generations in Today’s Workplace</vt:lpstr>
      <vt:lpstr>Generational Stereotypes</vt:lpstr>
      <vt:lpstr>Generational Differences in Values (3 of 4)</vt:lpstr>
      <vt:lpstr>Generational Differences in Values (4 of 4)</vt:lpstr>
      <vt:lpstr>Cultural Differences in Values</vt:lpstr>
      <vt:lpstr>Work Centrality</vt:lpstr>
      <vt:lpstr>Hofstede’s Study (1 of 2)</vt:lpstr>
      <vt:lpstr>Hofstede’s Study (2 of 2)</vt:lpstr>
      <vt:lpstr>Power Distance (1 of 2)</vt:lpstr>
      <vt:lpstr>Power Distance (2 of 2)</vt:lpstr>
      <vt:lpstr>Uncertainty Avoidance (1 of 2)</vt:lpstr>
      <vt:lpstr>Uncertainty Avoidance (2 of 2)</vt:lpstr>
      <vt:lpstr>Masculinity/Femininity (1 of 2)</vt:lpstr>
      <vt:lpstr>Masculinity/Femininity (2 of 2)</vt:lpstr>
      <vt:lpstr>Individualism/Collectivism (1 of 2)</vt:lpstr>
      <vt:lpstr>Individualism/Collectivism (2 of 2)</vt:lpstr>
      <vt:lpstr>Long-Term/Short-Term Orientation (1 of 2)</vt:lpstr>
      <vt:lpstr>Long-Term/Short-Term Orientation (2 of 2)</vt:lpstr>
      <vt:lpstr>Cross-Cultural Value Comparisons</vt:lpstr>
      <vt:lpstr>Power Distance and Individualism Values for Various Countries and Regions</vt:lpstr>
      <vt:lpstr>Cultural Distance</vt:lpstr>
      <vt:lpstr>Cultural Tightness versus Looseness</vt:lpstr>
      <vt:lpstr>Implications of Cultural Variation</vt:lpstr>
      <vt:lpstr>Exporting OB Theories (1 of 2)</vt:lpstr>
      <vt:lpstr>Exporting OB Theories (2 of 2)</vt:lpstr>
      <vt:lpstr>Importing OB Theories (1 of 2)</vt:lpstr>
      <vt:lpstr>Importing OB Theories (2 of 2)</vt:lpstr>
      <vt:lpstr>Appreciating Global Customers</vt:lpstr>
      <vt:lpstr>Developing Global Employees</vt:lpstr>
      <vt:lpstr>Cultural Intelligence (CI) (1 of 2)</vt:lpstr>
      <vt:lpstr>Cultural Intelligence (CI) (2 of 2)</vt:lpstr>
      <vt:lpstr>What Are Attitudes? (1 of 5)</vt:lpstr>
      <vt:lpstr>What Are Attitudes? (2 of 5)</vt:lpstr>
      <vt:lpstr>What Are Attitudes? (3 of 5)</vt:lpstr>
      <vt:lpstr>What Are Attitudes? (4 of 5)</vt:lpstr>
      <vt:lpstr>What Are Attitudes? (5 of 5)</vt:lpstr>
      <vt:lpstr>What Is Job Satisfaction? (1 of 3)</vt:lpstr>
      <vt:lpstr>Job Satisfaction Facets</vt:lpstr>
      <vt:lpstr>What Is Job Satisfaction? (2 of 3)</vt:lpstr>
      <vt:lpstr>What Is Job Satisfaction? (3 of 3)</vt:lpstr>
      <vt:lpstr>What Determines Job Satisfaction?</vt:lpstr>
      <vt:lpstr>Discrepancy</vt:lpstr>
      <vt:lpstr>Fairness</vt:lpstr>
      <vt:lpstr>Distributive Fairness</vt:lpstr>
      <vt:lpstr>Equity Theory (1 of 8)</vt:lpstr>
      <vt:lpstr>Equity Theory (2 of 8)</vt:lpstr>
      <vt:lpstr>Equity Theory (3 of 8)</vt:lpstr>
      <vt:lpstr>Equity Theory (4 of 8)</vt:lpstr>
      <vt:lpstr>Equity Theory (5 of 8)</vt:lpstr>
      <vt:lpstr>Equity Theory (6 of 8)</vt:lpstr>
      <vt:lpstr>Equity Theory (7 of 8)</vt:lpstr>
      <vt:lpstr>Equity Theory (8 of 8)</vt:lpstr>
      <vt:lpstr>Procedural Fairness (1 of 3)</vt:lpstr>
      <vt:lpstr>Procedural Fairness (2 of 3)</vt:lpstr>
      <vt:lpstr>Procedural Fairness (3 of 3)</vt:lpstr>
      <vt:lpstr>Interactional Fairness (1 of 3)</vt:lpstr>
      <vt:lpstr>Interactional Fairness (2 of 3)</vt:lpstr>
      <vt:lpstr>Interactional Fairness (3 of 3)</vt:lpstr>
      <vt:lpstr>The Consequences of Fairness and Unfairness</vt:lpstr>
      <vt:lpstr>Disposition (1 of 4)</vt:lpstr>
      <vt:lpstr>Disposition (2 of 4)</vt:lpstr>
      <vt:lpstr>Disposition (3 of 4)</vt:lpstr>
      <vt:lpstr>Disposition (4 of 4)</vt:lpstr>
      <vt:lpstr>Mood and Emotion</vt:lpstr>
      <vt:lpstr>Affective Events Theory</vt:lpstr>
      <vt:lpstr>Emotional Contagion</vt:lpstr>
      <vt:lpstr>Emotional Labour (1 of 2)</vt:lpstr>
      <vt:lpstr>Emotional Labour (2 of 2)</vt:lpstr>
      <vt:lpstr>Consequences of Emotional Labour</vt:lpstr>
      <vt:lpstr>Emotional Labour and Cognitive Demands </vt:lpstr>
      <vt:lpstr>Emotional Labour Demands and Cognitive Demands</vt:lpstr>
      <vt:lpstr>Determinants of Job Satisfaction: Summary</vt:lpstr>
      <vt:lpstr>How Discrepancy, Fairness, Disposition, Mood, and Emotion Affect Job Satisfaction</vt:lpstr>
      <vt:lpstr>Some Key Contributors to Job Satisfaction</vt:lpstr>
      <vt:lpstr>Mentally Challenging Work</vt:lpstr>
      <vt:lpstr>Meaningful Work</vt:lpstr>
      <vt:lpstr>Adequate Compensation</vt:lpstr>
      <vt:lpstr>Career Opportunities</vt:lpstr>
      <vt:lpstr>People (1 of 2)</vt:lpstr>
      <vt:lpstr>People (2 of 2)</vt:lpstr>
      <vt:lpstr>Consequences of Job Satisfaction</vt:lpstr>
      <vt:lpstr>Absence from Work (1 of 3)</vt:lpstr>
      <vt:lpstr>Absence from Work (2 of 3)</vt:lpstr>
      <vt:lpstr>Absence from Work (3 of 3)</vt:lpstr>
      <vt:lpstr>Turnover (1 of 3)</vt:lpstr>
      <vt:lpstr>A Model of Employee Turnover</vt:lpstr>
      <vt:lpstr>Turnover (2 of 3)</vt:lpstr>
      <vt:lpstr>Turnover (3 of 3)</vt:lpstr>
      <vt:lpstr>The Honeymoon-Hangover Effect (1 of 3)</vt:lpstr>
      <vt:lpstr>The Honeymoon-Hangover Effect (2 of 3)</vt:lpstr>
      <vt:lpstr>The Honeymoon-Hangover Effect (3 of 3)</vt:lpstr>
      <vt:lpstr>Performance (1 of 3)</vt:lpstr>
      <vt:lpstr>Performance (2 of 3)</vt:lpstr>
      <vt:lpstr>Performance (3 of 3)</vt:lpstr>
      <vt:lpstr>Organizational Citizenship Behaviour (OCB) (1 of 5)</vt:lpstr>
      <vt:lpstr>Organizational Citizenship Behaviour (OCB) (2 of 5)</vt:lpstr>
      <vt:lpstr>Organizational Citizenship Behaviour (OCB) (3 of 5)</vt:lpstr>
      <vt:lpstr>Organizational Citizenship Behaviour (OCB) (4 of 5)</vt:lpstr>
      <vt:lpstr>Organizational Citizenship Behaviour (OCB) (5 of 5)</vt:lpstr>
      <vt:lpstr>Progression of Withdrawal (1 of 3)</vt:lpstr>
      <vt:lpstr>Progression of Withdrawal (2 of 3)</vt:lpstr>
      <vt:lpstr>Progression of Withdrawal (3 of 3)</vt:lpstr>
      <vt:lpstr>Customer Satisfaction and Profit (1 of 2)</vt:lpstr>
      <vt:lpstr>Customer Satisfaction and Profit (2 of 2)</vt:lpstr>
      <vt:lpstr>What Is Organizational Commitment?  (1 of 3)</vt:lpstr>
      <vt:lpstr>What Is Organizational Commitment?  (2 of 3)</vt:lpstr>
      <vt:lpstr>Affective Commitment</vt:lpstr>
      <vt:lpstr>Continuance Commitment</vt:lpstr>
      <vt:lpstr>Normative Commitment</vt:lpstr>
      <vt:lpstr>What Is Organizational Commitment?  (3 of 3)</vt:lpstr>
      <vt:lpstr>Key Contributors to Organizational Commitment (1 of 3)</vt:lpstr>
      <vt:lpstr>Key Contributors to Organizational Commitment (2 of 3)</vt:lpstr>
      <vt:lpstr>Key Contributors to Organizational Commitment (3 of 3)</vt:lpstr>
      <vt:lpstr>Consequences of Organizational Commitment (1 of 3)</vt:lpstr>
      <vt:lpstr>Consequences of Organizational Commitment (2 of 3)</vt:lpstr>
      <vt:lpstr>Consequences of Organizational Commitment (3 of 3)</vt:lpstr>
      <vt:lpstr>Changes in the Workplace and Employee Commitment</vt:lpstr>
      <vt:lpstr>Changes in the Nature of Employees’ Commitment to the Organization</vt:lpstr>
      <vt:lpstr>Changes in the Focus of Employees’ Commitment</vt:lpstr>
      <vt:lpstr>The Multiplicity of Employer-Employee Relationships within Organizations (1 of 2)</vt:lpstr>
      <vt:lpstr>The Multiplicity of Employer-Employee Relationships within Organizations (2 of 2)</vt:lpstr>
    </vt:vector>
  </TitlesOfParts>
  <Company>Pearson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Organizational Behaviour: Understanding and Managing Life at Work, Tenth Edition</dc:title>
  <dc:subject>Organizational Behaviour</dc:subject>
  <dc:creator>Gary Johns and Alan M. Saks</dc:creator>
  <cp:keywords>Organizational, Behaviour</cp:keywords>
  <cp:lastModifiedBy>Patricia Bradshaw</cp:lastModifiedBy>
  <cp:revision>713</cp:revision>
  <dcterms:created xsi:type="dcterms:W3CDTF">2014-07-14T20:04:21Z</dcterms:created>
  <dcterms:modified xsi:type="dcterms:W3CDTF">2019-08-14T14:05:30Z</dcterms:modified>
  <cp:category>Organizational Behaviour</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sync_UniqueId">
    <vt:lpwstr>682740</vt:lpwstr>
  </property>
  <property fmtid="{D5CDD505-2E9C-101B-9397-08002B2CF9AE}" pid="3" name="Offisync_UpdateToken">
    <vt:lpwstr>1</vt:lpwstr>
  </property>
  <property fmtid="{D5CDD505-2E9C-101B-9397-08002B2CF9AE}" pid="4" name="Jive_VersionGuid">
    <vt:lpwstr>7b502893-ac4a-4309-967d-6eb652f6b574</vt:lpwstr>
  </property>
  <property fmtid="{D5CDD505-2E9C-101B-9397-08002B2CF9AE}" pid="5" name="Offisync_ProviderInitializationData">
    <vt:lpwstr>https://neo.pearson.com</vt:lpwstr>
  </property>
  <property fmtid="{D5CDD505-2E9C-101B-9397-08002B2CF9AE}" pid="6" name="Offisync_ServerID">
    <vt:lpwstr>7e960520-0e88-4f05-9fa0-24079b61e486</vt:lpwstr>
  </property>
  <property fmtid="{D5CDD505-2E9C-101B-9397-08002B2CF9AE}" pid="7" name="Jive_LatestUserAccountName">
    <vt:lpwstr>sumit.gupta</vt:lpwstr>
  </property>
</Properties>
</file>